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3" r:id="rId5"/>
    <p:sldMasterId id="2147483699" r:id="rId6"/>
    <p:sldMasterId id="2147483704" r:id="rId7"/>
    <p:sldMasterId id="2147483716" r:id="rId8"/>
  </p:sldMasterIdLst>
  <p:notesMasterIdLst>
    <p:notesMasterId r:id="rId28"/>
  </p:notesMasterIdLst>
  <p:sldIdLst>
    <p:sldId id="256" r:id="rId9"/>
    <p:sldId id="263" r:id="rId10"/>
    <p:sldId id="423" r:id="rId11"/>
    <p:sldId id="424" r:id="rId12"/>
    <p:sldId id="425" r:id="rId13"/>
    <p:sldId id="421" r:id="rId14"/>
    <p:sldId id="420" r:id="rId15"/>
    <p:sldId id="414" r:id="rId16"/>
    <p:sldId id="419" r:id="rId17"/>
    <p:sldId id="415" r:id="rId18"/>
    <p:sldId id="416" r:id="rId19"/>
    <p:sldId id="265" r:id="rId20"/>
    <p:sldId id="422" r:id="rId21"/>
    <p:sldId id="417" r:id="rId22"/>
    <p:sldId id="418" r:id="rId23"/>
    <p:sldId id="266" r:id="rId24"/>
    <p:sldId id="267" r:id="rId25"/>
    <p:sldId id="269" r:id="rId26"/>
    <p:sldId id="2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238C2B6F-426D-6043-8BA1-EB6EC6AA6BE1}">
          <p14:sldIdLst>
            <p14:sldId id="256"/>
            <p14:sldId id="263"/>
            <p14:sldId id="423"/>
            <p14:sldId id="424"/>
            <p14:sldId id="425"/>
            <p14:sldId id="421"/>
            <p14:sldId id="420"/>
            <p14:sldId id="414"/>
            <p14:sldId id="419"/>
            <p14:sldId id="415"/>
            <p14:sldId id="416"/>
            <p14:sldId id="265"/>
            <p14:sldId id="422"/>
            <p14:sldId id="417"/>
            <p14:sldId id="418"/>
            <p14:sldId id="266"/>
            <p14:sldId id="267"/>
            <p14:sldId id="269"/>
            <p14:sldId id="2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2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69E2E-F8A2-49E2-97F2-41408FBFD2B3}" type="datetimeFigureOut">
              <a:rPr lang="en-GB" smtClean="0"/>
              <a:t>17/07/2025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51266D-1B47-4B5A-9738-C55163A0D092}" type="slidenum">
              <a:rPr lang="en-GB" smtClean="0"/>
              <a:t>‹#›</a:t>
            </a:fld>
            <a:endParaRPr lang="en-GB"/>
          </a:p>
        </p:txBody>
      </p:sp>
    </p:spTree>
    <p:extLst>
      <p:ext uri="{BB962C8B-B14F-4D97-AF65-F5344CB8AC3E}">
        <p14:creationId xmlns:p14="http://schemas.microsoft.com/office/powerpoint/2010/main" val="232845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2F955E5-3EEA-3FA8-651F-3FC004EA6F9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3DBCFDD4-DAA5-374B-F6B7-A60C367DDC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37355A4D-5F4F-4D9B-DDF5-91C5D2350E5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50C998-C80D-4E8A-8F7E-96D939C2DF8B}" type="slidenum">
              <a:rPr lang="en-GB" altLang="en-US" smtClean="0"/>
              <a:pPr/>
              <a:t>8</a:t>
            </a:fld>
            <a:endParaRPr lang="en-GB" altLang="en-US"/>
          </a:p>
        </p:txBody>
      </p:sp>
    </p:spTree>
    <p:extLst>
      <p:ext uri="{BB962C8B-B14F-4D97-AF65-F5344CB8AC3E}">
        <p14:creationId xmlns:p14="http://schemas.microsoft.com/office/powerpoint/2010/main" val="420797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2F955E5-3EEA-3FA8-651F-3FC004EA6F91}"/>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3DBCFDD4-DAA5-374B-F6B7-A60C367DDC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a:latin typeface="Arial" panose="020B0604020202020204" pitchFamily="34" charset="0"/>
              <a:cs typeface="Arial" panose="020B0604020202020204" pitchFamily="34" charset="0"/>
            </a:endParaRPr>
          </a:p>
        </p:txBody>
      </p:sp>
      <p:sp>
        <p:nvSpPr>
          <p:cNvPr id="30724" name="Slide Number Placeholder 3">
            <a:extLst>
              <a:ext uri="{FF2B5EF4-FFF2-40B4-BE49-F238E27FC236}">
                <a16:creationId xmlns:a16="http://schemas.microsoft.com/office/drawing/2014/main" id="{37355A4D-5F4F-4D9B-DDF5-91C5D2350E5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50C998-C80D-4E8A-8F7E-96D939C2DF8B}" type="slidenum">
              <a:rPr lang="en-GB" altLang="en-US" smtClean="0"/>
              <a:pPr/>
              <a:t>9</a:t>
            </a:fld>
            <a:endParaRPr lang="en-GB" altLang="en-US"/>
          </a:p>
        </p:txBody>
      </p:sp>
    </p:spTree>
    <p:extLst>
      <p:ext uri="{BB962C8B-B14F-4D97-AF65-F5344CB8AC3E}">
        <p14:creationId xmlns:p14="http://schemas.microsoft.com/office/powerpoint/2010/main" val="1208934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8B0024B-85B6-868D-2B2C-DEB4AD0944B7}"/>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0FC919F6-06F9-D951-1CD2-FF264A372B5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ltLang="en-US" dirty="0">
              <a:latin typeface="Arial" panose="020B0604020202020204" pitchFamily="34" charset="0"/>
              <a:cs typeface="Arial" panose="020B0604020202020204" pitchFamily="34" charset="0"/>
            </a:endParaRPr>
          </a:p>
        </p:txBody>
      </p:sp>
      <p:sp>
        <p:nvSpPr>
          <p:cNvPr id="32772" name="Slide Number Placeholder 3">
            <a:extLst>
              <a:ext uri="{FF2B5EF4-FFF2-40B4-BE49-F238E27FC236}">
                <a16:creationId xmlns:a16="http://schemas.microsoft.com/office/drawing/2014/main" id="{0386D89C-A8B3-0615-2395-9870F926D12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4BED1DD-4354-40D8-A8AC-C32A2927083B}"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1350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400AE4D2-68C1-05B2-4819-4396CC0E99D3}"/>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174D3C08-78D2-89B8-1BC1-D5995EC19DD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a:latin typeface="Arial" panose="020B0604020202020204" pitchFamily="34" charset="0"/>
                <a:cs typeface="Arial" panose="020B0604020202020204" pitchFamily="34" charset="0"/>
              </a:rPr>
              <a:t>This is an example of the </a:t>
            </a:r>
            <a:r>
              <a:rPr lang="en-GB" altLang="en-US" err="1">
                <a:latin typeface="Arial" panose="020B0604020202020204" pitchFamily="34" charset="0"/>
                <a:cs typeface="Arial" panose="020B0604020202020204" pitchFamily="34" charset="0"/>
              </a:rPr>
              <a:t>Myprogress</a:t>
            </a:r>
            <a:r>
              <a:rPr lang="en-GB" altLang="en-US">
                <a:latin typeface="Arial" panose="020B0604020202020204" pitchFamily="34" charset="0"/>
                <a:cs typeface="Arial" panose="020B0604020202020204" pitchFamily="34" charset="0"/>
              </a:rPr>
              <a:t> form - it’s a simple tick box form.  Remember that your </a:t>
            </a:r>
            <a:r>
              <a:rPr lang="en-GB" altLang="en-US" b="1">
                <a:latin typeface="Arial" panose="020B0604020202020204" pitchFamily="34" charset="0"/>
                <a:cs typeface="Arial" panose="020B0604020202020204" pitchFamily="34" charset="0"/>
              </a:rPr>
              <a:t>tutor cannot acce</a:t>
            </a:r>
            <a:r>
              <a:rPr lang="en-GB" altLang="en-US">
                <a:latin typeface="Arial" panose="020B0604020202020204" pitchFamily="34" charset="0"/>
                <a:cs typeface="Arial" panose="020B0604020202020204" pitchFamily="34" charset="0"/>
              </a:rPr>
              <a:t>ss this so students have to send it to them.  The forms will be sent to their electronic devices automatically at the start of every term.     </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As you can see, it contains some prompts as to what you should discuss, and indicates the main learning events for your year cohort. This will obviously change as you progress into the clinical years. </a:t>
            </a:r>
          </a:p>
          <a:p>
            <a:endParaRPr lang="en-GB" altLang="en-US">
              <a:latin typeface="Arial" panose="020B0604020202020204" pitchFamily="34" charset="0"/>
              <a:cs typeface="Arial" panose="020B0604020202020204" pitchFamily="34" charset="0"/>
            </a:endParaRPr>
          </a:p>
          <a:p>
            <a:r>
              <a:rPr lang="en-GB" altLang="en-US">
                <a:latin typeface="Arial" panose="020B0604020202020204" pitchFamily="34" charset="0"/>
                <a:cs typeface="Arial" panose="020B0604020202020204" pitchFamily="34" charset="0"/>
              </a:rPr>
              <a:t>If you have any problems with this, please contact the </a:t>
            </a:r>
            <a:r>
              <a:rPr lang="en-GB" altLang="en-US" err="1">
                <a:latin typeface="Arial" panose="020B0604020202020204" pitchFamily="34" charset="0"/>
                <a:cs typeface="Arial" panose="020B0604020202020204" pitchFamily="34" charset="0"/>
              </a:rPr>
              <a:t>Myprogress</a:t>
            </a:r>
            <a:r>
              <a:rPr lang="en-GB" altLang="en-US">
                <a:latin typeface="Arial" panose="020B0604020202020204" pitchFamily="34" charset="0"/>
                <a:cs typeface="Arial" panose="020B0604020202020204" pitchFamily="34" charset="0"/>
              </a:rPr>
              <a:t> Team.</a:t>
            </a:r>
          </a:p>
          <a:p>
            <a:endParaRPr lang="en-GB" altLang="en-US">
              <a:latin typeface="Arial" panose="020B0604020202020204" pitchFamily="34" charset="0"/>
              <a:cs typeface="Arial" panose="020B0604020202020204" pitchFamily="34" charset="0"/>
            </a:endParaRPr>
          </a:p>
        </p:txBody>
      </p:sp>
      <p:sp>
        <p:nvSpPr>
          <p:cNvPr id="34820" name="Slide Number Placeholder 3">
            <a:extLst>
              <a:ext uri="{FF2B5EF4-FFF2-40B4-BE49-F238E27FC236}">
                <a16:creationId xmlns:a16="http://schemas.microsoft.com/office/drawing/2014/main" id="{AB22688C-4E98-2A33-FA45-973B5CF22B9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4681945-FC72-4646-9BE0-A1400634BB46}"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77703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ED18531D-3F36-362F-985A-5334FAF18657}"/>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A6376EB2-EB59-D673-5013-62DD620A61A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GB" altLang="en-US" dirty="0">
                <a:latin typeface="Arial" panose="020B0604020202020204" pitchFamily="34" charset="0"/>
                <a:cs typeface="Arial" panose="020B0604020202020204" pitchFamily="34" charset="0"/>
              </a:rPr>
              <a:t>I mentioned references earlier – you may be asked for a reference for part-time work, or a voluntary job, an academic course or an external opportunity such as an elective placement or to apply for a  conference. You will all need an academic reference for your applications for Foundation Programme in Final Year and you can ask your personal tutors to do this.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They may also provide a supporting statement should you need it for mitigating circumstances or an appeal.</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Personal tutors do </a:t>
            </a:r>
            <a:r>
              <a:rPr lang="en-GB" altLang="en-US" b="1" dirty="0">
                <a:latin typeface="Arial" panose="020B0604020202020204" pitchFamily="34" charset="0"/>
                <a:cs typeface="Arial" panose="020B0604020202020204" pitchFamily="34" charset="0"/>
              </a:rPr>
              <a:t>not</a:t>
            </a:r>
            <a:r>
              <a:rPr lang="en-GB" altLang="en-US" dirty="0">
                <a:latin typeface="Arial" panose="020B0604020202020204" pitchFamily="34" charset="0"/>
                <a:cs typeface="Arial" panose="020B0604020202020204" pitchFamily="34" charset="0"/>
              </a:rPr>
              <a:t> however provide references for landlords and you will need to contact the accommodation about this.  Likewise they don’t provide references to financial institutions and you will need to discuss this with the Finance adviser.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 key thing here is to ask in </a:t>
            </a:r>
            <a:r>
              <a:rPr lang="en-GB" altLang="en-US" b="1" dirty="0">
                <a:latin typeface="Arial" panose="020B0604020202020204" pitchFamily="34" charset="0"/>
                <a:cs typeface="Arial" panose="020B0604020202020204" pitchFamily="34" charset="0"/>
              </a:rPr>
              <a:t>good time</a:t>
            </a:r>
            <a:r>
              <a:rPr lang="en-GB" altLang="en-US" dirty="0">
                <a:latin typeface="Arial" panose="020B0604020202020204" pitchFamily="34" charset="0"/>
                <a:cs typeface="Arial" panose="020B0604020202020204" pitchFamily="34" charset="0"/>
              </a:rPr>
              <a:t>, and make sure your personal tutor </a:t>
            </a:r>
            <a:r>
              <a:rPr lang="en-GB" altLang="en-US" b="1" dirty="0">
                <a:latin typeface="Arial" panose="020B0604020202020204" pitchFamily="34" charset="0"/>
                <a:cs typeface="Arial" panose="020B0604020202020204" pitchFamily="34" charset="0"/>
              </a:rPr>
              <a:t>knows you well enough </a:t>
            </a:r>
            <a:r>
              <a:rPr lang="en-GB" altLang="en-US" dirty="0">
                <a:latin typeface="Arial" panose="020B0604020202020204" pitchFamily="34" charset="0"/>
                <a:cs typeface="Arial" panose="020B0604020202020204" pitchFamily="34" charset="0"/>
              </a:rPr>
              <a:t>to be able to do this. </a:t>
            </a:r>
          </a:p>
          <a:p>
            <a:endParaRPr lang="en-GB" altLang="en-US" dirty="0">
              <a:latin typeface="Arial" panose="020B0604020202020204" pitchFamily="34" charset="0"/>
              <a:cs typeface="Arial" panose="020B0604020202020204" pitchFamily="34" charset="0"/>
            </a:endParaRPr>
          </a:p>
        </p:txBody>
      </p:sp>
      <p:sp>
        <p:nvSpPr>
          <p:cNvPr id="36868" name="Slide Number Placeholder 3">
            <a:extLst>
              <a:ext uri="{FF2B5EF4-FFF2-40B4-BE49-F238E27FC236}">
                <a16:creationId xmlns:a16="http://schemas.microsoft.com/office/drawing/2014/main" id="{9F479DBD-1873-EAF8-3239-BF18F12CA21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33D2FD8-2C8C-4EC5-9DF7-89F8955DDEFA}"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7824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CE4F6B07-B124-BB3C-6C38-681B43E9B1E1}"/>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D44A84F9-393F-72D5-504F-E7C58697B8AA}"/>
              </a:ext>
            </a:extLst>
          </p:cNvPr>
          <p:cNvSpPr>
            <a:spLocks noGrp="1"/>
          </p:cNvSpPr>
          <p:nvPr>
            <p:ph type="body" idx="1"/>
          </p:nvPr>
        </p:nvSpPr>
        <p:spPr/>
        <p:txBody>
          <a:bodyPr/>
          <a:lstStyle/>
          <a:p>
            <a:pPr>
              <a:defRPr/>
            </a:pPr>
            <a:r>
              <a:rPr lang="en-GB">
                <a:solidFill>
                  <a:schemeClr val="accent4">
                    <a:lumMod val="10000"/>
                  </a:schemeClr>
                </a:solidFill>
              </a:rPr>
              <a:t>Conversations with your personal tutor are private and confidential.  However, there are some important exceptions to this.  </a:t>
            </a:r>
          </a:p>
          <a:p>
            <a:pPr>
              <a:defRPr/>
            </a:pPr>
            <a:r>
              <a:rPr lang="en-GB">
                <a:solidFill>
                  <a:schemeClr val="accent4">
                    <a:lumMod val="10000"/>
                  </a:schemeClr>
                </a:solidFill>
              </a:rPr>
              <a:t>Personal tutors are </a:t>
            </a:r>
            <a:r>
              <a:rPr lang="en-GB" b="1">
                <a:solidFill>
                  <a:schemeClr val="accent4">
                    <a:lumMod val="10000"/>
                  </a:schemeClr>
                </a:solidFill>
              </a:rPr>
              <a:t>expected</a:t>
            </a:r>
            <a:r>
              <a:rPr lang="en-GB">
                <a:solidFill>
                  <a:schemeClr val="accent4">
                    <a:lumMod val="10000"/>
                  </a:schemeClr>
                </a:solidFill>
              </a:rPr>
              <a:t> to inform a senior members of the welfare team if they think that the student is at risk of harm </a:t>
            </a:r>
            <a:r>
              <a:rPr lang="en-GB" b="1">
                <a:solidFill>
                  <a:schemeClr val="accent4">
                    <a:lumMod val="10000"/>
                  </a:schemeClr>
                </a:solidFill>
              </a:rPr>
              <a:t>from</a:t>
            </a:r>
            <a:r>
              <a:rPr lang="en-GB">
                <a:solidFill>
                  <a:schemeClr val="accent4">
                    <a:lumMod val="10000"/>
                  </a:schemeClr>
                </a:solidFill>
              </a:rPr>
              <a:t> themselves or someone else, or if there is  a risk </a:t>
            </a:r>
            <a:r>
              <a:rPr lang="en-GB" b="1">
                <a:solidFill>
                  <a:schemeClr val="accent4">
                    <a:lumMod val="10000"/>
                  </a:schemeClr>
                </a:solidFill>
              </a:rPr>
              <a:t>they</a:t>
            </a:r>
            <a:r>
              <a:rPr lang="en-GB">
                <a:solidFill>
                  <a:schemeClr val="accent4">
                    <a:lumMod val="10000"/>
                  </a:schemeClr>
                </a:solidFill>
              </a:rPr>
              <a:t> may harm someone else, or if they are involved in illegal activity. </a:t>
            </a:r>
          </a:p>
          <a:p>
            <a:pPr>
              <a:defRPr/>
            </a:pPr>
            <a:endParaRPr lang="en-GB">
              <a:solidFill>
                <a:schemeClr val="accent4">
                  <a:lumMod val="10000"/>
                </a:schemeClr>
              </a:solidFill>
            </a:endParaRPr>
          </a:p>
          <a:p>
            <a:pPr>
              <a:defRPr/>
            </a:pPr>
            <a:r>
              <a:rPr lang="en-GB">
                <a:solidFill>
                  <a:schemeClr val="accent4">
                    <a:lumMod val="10000"/>
                  </a:schemeClr>
                </a:solidFill>
              </a:rPr>
              <a:t>The senior welfare team involves the PT lead for MBBS, the Personal Tutor Co-Ordinator Dr Suman Rice, Dr Jane Cronin-Davis, the Dean for Student Welfare, and sometimes Gavin Taylor (Head of Student Services) from the Student Centre.</a:t>
            </a:r>
          </a:p>
          <a:p>
            <a:pPr>
              <a:defRPr/>
            </a:pPr>
            <a:r>
              <a:rPr lang="en-GB">
                <a:solidFill>
                  <a:schemeClr val="accent4">
                    <a:lumMod val="10000"/>
                  </a:schemeClr>
                </a:solidFill>
              </a:rPr>
              <a:t>Personal tutors may seek advice from within the welfare team if they feel it is necessary because they </a:t>
            </a:r>
            <a:r>
              <a:rPr lang="en-GB" b="1">
                <a:solidFill>
                  <a:schemeClr val="accent4">
                    <a:lumMod val="10000"/>
                  </a:schemeClr>
                </a:solidFill>
              </a:rPr>
              <a:t>may need some advice </a:t>
            </a:r>
            <a:r>
              <a:rPr lang="en-GB">
                <a:solidFill>
                  <a:schemeClr val="accent4">
                    <a:lumMod val="10000"/>
                  </a:schemeClr>
                </a:solidFill>
              </a:rPr>
              <a:t>from more experienced staff in order to provide appropriate support. </a:t>
            </a:r>
          </a:p>
          <a:p>
            <a:pPr>
              <a:defRPr/>
            </a:pPr>
            <a:r>
              <a:rPr lang="en-GB">
                <a:solidFill>
                  <a:schemeClr val="accent4">
                    <a:lumMod val="10000"/>
                  </a:schemeClr>
                </a:solidFill>
              </a:rPr>
              <a:t>Any sharing of information is usually done with the consent of the student, but tutors may also some times also do this without naming the student.  Tutors are not counsellors so they may need to seek advice on how to manage certain situations and problems.  </a:t>
            </a:r>
          </a:p>
          <a:p>
            <a:pPr>
              <a:defRPr/>
            </a:pPr>
            <a:endParaRPr lang="en-GB">
              <a:solidFill>
                <a:schemeClr val="accent4">
                  <a:lumMod val="10000"/>
                </a:schemeClr>
              </a:solidFill>
            </a:endParaRPr>
          </a:p>
        </p:txBody>
      </p:sp>
      <p:sp>
        <p:nvSpPr>
          <p:cNvPr id="38916" name="Slide Number Placeholder 3">
            <a:extLst>
              <a:ext uri="{FF2B5EF4-FFF2-40B4-BE49-F238E27FC236}">
                <a16:creationId xmlns:a16="http://schemas.microsoft.com/office/drawing/2014/main" id="{F2F468BA-14DC-DB01-A5E7-C6DB30FC20C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09EC2AE-39B3-4A02-A6CC-B1103C785E85}"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5642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gul.ac.uk/"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sgul.ac.uk/" TargetMode="External"/><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sgul.ac.uk/" TargetMode="External"/><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957826F4-52AA-7FDF-8F60-95802FDF62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9521"/>
          <a:stretch/>
        </p:blipFill>
        <p:spPr>
          <a:xfrm>
            <a:off x="6312024" y="2060848"/>
            <a:ext cx="5773376" cy="4788000"/>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B710359E-1305-09B2-BBE9-15E59CEAF6B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3170294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tx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tx2">
              <a:alpha val="20000"/>
            </a:schemeClr>
          </a:solidFill>
          <a:ln>
            <a:noFill/>
          </a:ln>
        </p:spPr>
        <p:txBody>
          <a:bodyPr/>
          <a:lstStyle/>
          <a:p>
            <a:endParaRPr lang="en-GB"/>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tx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983425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tx2">
              <a:alpha val="20000"/>
            </a:schemeClr>
          </a:solidFill>
        </p:spPr>
        <p:txBody>
          <a:bodyPr/>
          <a:lstStyle>
            <a:lvl1pPr marL="0" indent="0" algn="ctr">
              <a:buNone/>
              <a:defRPr/>
            </a:lvl1pPr>
          </a:lstStyle>
          <a:p>
            <a:r>
              <a:rPr lang="en-GB"/>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C37564CD-171D-B0AB-D1D8-3382268AC6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Tree>
    <p:extLst>
      <p:ext uri="{BB962C8B-B14F-4D97-AF65-F5344CB8AC3E}">
        <p14:creationId xmlns:p14="http://schemas.microsoft.com/office/powerpoint/2010/main" val="882232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Tree>
    <p:extLst>
      <p:ext uri="{BB962C8B-B14F-4D97-AF65-F5344CB8AC3E}">
        <p14:creationId xmlns:p14="http://schemas.microsoft.com/office/powerpoint/2010/main" val="2961562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tx2"/>
          </a:solidFill>
        </p:spPr>
        <p:txBody>
          <a:bodyPr/>
          <a:lstStyle>
            <a:lvl1pPr>
              <a:defRPr>
                <a:solidFill>
                  <a:schemeClr val="bg1"/>
                </a:solidFill>
              </a:defRPr>
            </a:lvl1pPr>
          </a:lstStyle>
          <a:p>
            <a:endParaRPr lang="en-GB"/>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tx2">
              <a:alpha val="70000"/>
            </a:schemeClr>
          </a:solidFill>
        </p:spPr>
        <p:txBody>
          <a:bodyPr/>
          <a:lstStyle/>
          <a:p>
            <a:endParaRPr lang="en-GB"/>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tx2">
              <a:alpha val="70000"/>
            </a:schemeClr>
          </a:solidFill>
        </p:spPr>
        <p:txBody>
          <a:body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tx2"/>
          </a:solidFill>
        </p:spPr>
        <p:txBody>
          <a:bodyPr/>
          <a:lstStyle>
            <a:lvl1pPr>
              <a:defRPr>
                <a:solidFill>
                  <a:schemeClr val="bg1"/>
                </a:solidFill>
              </a:defRPr>
            </a:lvl1pPr>
          </a:lstStyle>
          <a:p>
            <a:endParaRPr lang="en-GB"/>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tx2">
              <a:alpha val="70000"/>
            </a:schemeClr>
          </a:solidFill>
        </p:spPr>
        <p:txBody>
          <a:body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p>
        </p:txBody>
      </p:sp>
    </p:spTree>
    <p:extLst>
      <p:ext uri="{BB962C8B-B14F-4D97-AF65-F5344CB8AC3E}">
        <p14:creationId xmlns:p14="http://schemas.microsoft.com/office/powerpoint/2010/main" val="196879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tx2">
              <a:alpha val="70000"/>
            </a:schemeClr>
          </a:solidFill>
        </p:spPr>
        <p:txBody>
          <a:bodyPr/>
          <a:lstStyle>
            <a:lvl1pPr marL="0" indent="0">
              <a:buNone/>
              <a:defRPr/>
            </a:lvl1p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tx2"/>
          </a:solidFill>
        </p:spPr>
        <p:txBody>
          <a:bodyPr/>
          <a:lstStyle>
            <a:lvl1pPr marL="0" indent="0">
              <a:buNone/>
              <a:defRPr>
                <a:solidFill>
                  <a:schemeClr val="bg1"/>
                </a:solidFill>
              </a:defRPr>
            </a:lvl1p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tx2">
              <a:alpha val="70000"/>
            </a:schemeClr>
          </a:solidFill>
        </p:spPr>
        <p:txBody>
          <a:bodyPr/>
          <a:lstStyle>
            <a:lvl1pPr marL="0" indent="0">
              <a:buNone/>
              <a:defRPr/>
            </a:lvl1pPr>
          </a:lstStyle>
          <a:p>
            <a:endParaRPr lang="en-GB"/>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tx2"/>
          </a:solidFill>
        </p:spPr>
        <p:txBody>
          <a:bodyPr/>
          <a:lstStyle>
            <a:lvl1pPr marL="0" indent="0">
              <a:buNone/>
              <a:defRPr>
                <a:solidFill>
                  <a:schemeClr val="bg1"/>
                </a:solidFill>
              </a:defRPr>
            </a:lvl1pPr>
          </a:lstStyle>
          <a:p>
            <a:endParaRPr lang="en-GB"/>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tx2">
              <a:alpha val="70000"/>
            </a:schemeClr>
          </a:solidFill>
        </p:spPr>
        <p:txBody>
          <a:bodyPr/>
          <a:lstStyle>
            <a:lvl1pPr marL="0" indent="0">
              <a:buNone/>
              <a:defRPr/>
            </a:lvl1pPr>
          </a:lstStyle>
          <a:p>
            <a:endParaRPr lang="en-GB"/>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tx2"/>
          </a:solidFill>
        </p:spPr>
        <p:txBody>
          <a:bodyPr/>
          <a:lstStyle>
            <a:lvl1pPr marL="0" indent="0">
              <a:buNone/>
              <a:defRPr>
                <a:solidFill>
                  <a:schemeClr val="bg1"/>
                </a:solidFill>
              </a:defRPr>
            </a:lvl1pPr>
          </a:lstStyle>
          <a:p>
            <a:endParaRPr lang="en-GB"/>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tx2">
              <a:alpha val="70000"/>
            </a:schemeClr>
          </a:solidFill>
        </p:spPr>
        <p:txBody>
          <a:bodyPr/>
          <a:lstStyle>
            <a:lvl1pPr marL="0" indent="0">
              <a:buNone/>
              <a:defRPr/>
            </a:lvl1pPr>
          </a:lstStyle>
          <a:p>
            <a:endParaRPr lang="en-GB"/>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tx2"/>
          </a:solidFill>
        </p:spPr>
        <p:txBody>
          <a:bodyPr/>
          <a:lstStyle>
            <a:lvl1pPr marL="0" indent="0">
              <a:buNone/>
              <a:defRPr>
                <a:solidFill>
                  <a:schemeClr val="bg1"/>
                </a:solidFill>
              </a:defRPr>
            </a:lvl1pPr>
          </a:lstStyle>
          <a:p>
            <a:endParaRPr lang="en-GB"/>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tx2">
              <a:alpha val="70000"/>
            </a:schemeClr>
          </a:solidFill>
        </p:spPr>
        <p:txBody>
          <a:bodyPr/>
          <a:lstStyle>
            <a:lvl1pPr marL="0" indent="0">
              <a:buNone/>
              <a:defRPr/>
            </a:lvl1pPr>
          </a:lstStyle>
          <a:p>
            <a:endParaRPr lang="en-GB"/>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tx2">
              <a:alpha val="70000"/>
            </a:schemeClr>
          </a:solidFill>
        </p:spPr>
        <p:txBody>
          <a:bodyPr/>
          <a:lstStyle>
            <a:lvl1pPr marL="0" indent="0">
              <a:buNone/>
              <a:defRPr/>
            </a:lvl1pPr>
          </a:lstStyle>
          <a:p>
            <a:endParaRPr lang="en-GB"/>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p>
        </p:txBody>
      </p:sp>
    </p:spTree>
    <p:extLst>
      <p:ext uri="{BB962C8B-B14F-4D97-AF65-F5344CB8AC3E}">
        <p14:creationId xmlns:p14="http://schemas.microsoft.com/office/powerpoint/2010/main" val="1005559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a:solidFill>
                  <a:srgbClr val="FFFFFF"/>
                </a:solidFill>
                <a:effectLst/>
                <a:latin typeface="+mj-lt"/>
                <a:hlinkClick r:id="rId2"/>
              </a:rPr>
              <a:t>www.sgul.ac.uk</a:t>
            </a: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r>
              <a:rPr lang="en-GB" sz="1600" b="0" i="0">
                <a:solidFill>
                  <a:srgbClr val="FFFFFF"/>
                </a:solidFill>
                <a:effectLst/>
                <a:latin typeface="+mj-lt"/>
              </a:rPr>
              <a:t>St George's, University of London</a:t>
            </a:r>
            <a:br>
              <a:rPr lang="en-GB" sz="1600" b="0" i="0">
                <a:solidFill>
                  <a:srgbClr val="FFFFFF"/>
                </a:solidFill>
                <a:effectLst/>
                <a:latin typeface="+mj-lt"/>
              </a:rPr>
            </a:br>
            <a:r>
              <a:rPr lang="en-GB" sz="1600" b="0" i="0">
                <a:solidFill>
                  <a:srgbClr val="FFFFFF"/>
                </a:solidFill>
                <a:effectLst/>
                <a:latin typeface="+mj-lt"/>
              </a:rPr>
              <a:t>Cranmer Terrace</a:t>
            </a:r>
            <a:br>
              <a:rPr lang="en-GB" sz="1600" b="0" i="0">
                <a:solidFill>
                  <a:srgbClr val="FFFFFF"/>
                </a:solidFill>
                <a:effectLst/>
                <a:latin typeface="+mj-lt"/>
              </a:rPr>
            </a:br>
            <a:r>
              <a:rPr lang="en-GB" sz="1600" b="0" i="0">
                <a:solidFill>
                  <a:srgbClr val="FFFFFF"/>
                </a:solidFill>
                <a:effectLst/>
                <a:latin typeface="+mj-lt"/>
              </a:rPr>
              <a:t>London SW17 0RE</a:t>
            </a:r>
          </a:p>
        </p:txBody>
      </p:sp>
      <p:pic>
        <p:nvPicPr>
          <p:cNvPr id="6" name="Picture 5" descr="Logo&#10;&#10;Description automatically generated">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939" y="1416566"/>
            <a:ext cx="2684122" cy="2424964"/>
          </a:xfrm>
          <a:prstGeom prst="rect">
            <a:avLst/>
          </a:prstGeom>
        </p:spPr>
      </p:pic>
    </p:spTree>
    <p:extLst>
      <p:ext uri="{BB962C8B-B14F-4D97-AF65-F5344CB8AC3E}">
        <p14:creationId xmlns:p14="http://schemas.microsoft.com/office/powerpoint/2010/main" val="167573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titl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7826F4-52AA-7FDF-8F60-95802FDF6269}"/>
              </a:ext>
            </a:extLst>
          </p:cNvPr>
          <p:cNvPicPr>
            <a:picLocks noChangeAspect="1"/>
          </p:cNvPicPr>
          <p:nvPr userDrawn="1"/>
        </p:nvPicPr>
        <p:blipFill>
          <a:blip r:embed="rId2">
            <a:extLst>
              <a:ext uri="{28A0092B-C50C-407E-A947-70E740481C1C}">
                <a14:useLocalDpi xmlns:a14="http://schemas.microsoft.com/office/drawing/2010/main" val="0"/>
              </a:ext>
            </a:extLst>
          </a:blip>
          <a:srcRect t="4755" b="4755"/>
          <a:stretch/>
        </p:blipFill>
        <p:spPr>
          <a:xfrm>
            <a:off x="6312024" y="2060848"/>
            <a:ext cx="5773376" cy="4788000"/>
          </a:xfrm>
          <a:prstGeom prst="rect">
            <a:avLst/>
          </a:prstGeom>
        </p:spPr>
      </p:pic>
      <p:pic>
        <p:nvPicPr>
          <p:cNvPr id="10" name="Picture 9">
            <a:extLst>
              <a:ext uri="{FF2B5EF4-FFF2-40B4-BE49-F238E27FC236}">
                <a16:creationId xmlns:a16="http://schemas.microsoft.com/office/drawing/2014/main" id="{B710359E-1305-09B2-BBE9-15E59CEAF6BD}"/>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0" y="2105"/>
            <a:ext cx="2676149" cy="1592945"/>
          </a:xfrm>
          <a:prstGeom prst="rect">
            <a:avLst/>
          </a:prstGeom>
        </p:spPr>
      </p:pic>
      <p:sp>
        <p:nvSpPr>
          <p:cNvPr id="14" name="Title 1">
            <a:extLst>
              <a:ext uri="{FF2B5EF4-FFF2-40B4-BE49-F238E27FC236}">
                <a16:creationId xmlns:a16="http://schemas.microsoft.com/office/drawing/2014/main" id="{6FBB5CF7-0FA4-3516-9900-F6B2FC701B02}"/>
              </a:ext>
            </a:extLst>
          </p:cNvPr>
          <p:cNvSpPr>
            <a:spLocks noGrp="1"/>
          </p:cNvSpPr>
          <p:nvPr>
            <p:ph type="ctrTitle" hasCustomPrompt="1"/>
          </p:nvPr>
        </p:nvSpPr>
        <p:spPr>
          <a:xfrm>
            <a:off x="842927" y="2750762"/>
            <a:ext cx="4943296" cy="936562"/>
          </a:xfrm>
          <a:prstGeom prst="rect">
            <a:avLst/>
          </a:prstGeom>
          <a:solidFill>
            <a:schemeClr val="tx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5" name="Text Placeholder 12">
            <a:extLst>
              <a:ext uri="{FF2B5EF4-FFF2-40B4-BE49-F238E27FC236}">
                <a16:creationId xmlns:a16="http://schemas.microsoft.com/office/drawing/2014/main" id="{34283E9C-3BEE-BFA2-20AC-7D83BE74462E}"/>
              </a:ext>
            </a:extLst>
          </p:cNvPr>
          <p:cNvSpPr>
            <a:spLocks noGrp="1"/>
          </p:cNvSpPr>
          <p:nvPr>
            <p:ph type="body" sz="quarter" idx="10" hasCustomPrompt="1"/>
          </p:nvPr>
        </p:nvSpPr>
        <p:spPr>
          <a:xfrm>
            <a:off x="842963" y="3860800"/>
            <a:ext cx="3523722" cy="480131"/>
          </a:xfrm>
          <a:solidFill>
            <a:schemeClr val="tx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1081746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0" y="2105"/>
            <a:ext cx="2676149" cy="1592945"/>
          </a:xfrm>
          <a:prstGeom prst="rect">
            <a:avLst/>
          </a:prstGeom>
        </p:spPr>
      </p:pic>
      <p:pic>
        <p:nvPicPr>
          <p:cNvPr id="9" name="Picture 8">
            <a:extLst>
              <a:ext uri="{FF2B5EF4-FFF2-40B4-BE49-F238E27FC236}">
                <a16:creationId xmlns:a16="http://schemas.microsoft.com/office/drawing/2014/main" id="{7A0B4A42-8A60-2840-74D1-DA967E2FE42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2727" t="5471" r="-22729" b="17379"/>
          <a:stretch/>
        </p:blipFill>
        <p:spPr>
          <a:xfrm>
            <a:off x="0" y="4320000"/>
            <a:ext cx="3564000" cy="2520000"/>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41151194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ln>
            <a:noFill/>
          </a:ln>
        </p:spPr>
        <p:txBody>
          <a:bodyPr anchor="t" anchorCtr="1"/>
          <a:lstStyle>
            <a:lvl1pPr algn="ctr">
              <a:defRPr>
                <a:solidFill>
                  <a:schemeClr val="bg1"/>
                </a:solidFill>
              </a:defRPr>
            </a:lvl1pPr>
          </a:lstStyle>
          <a:p>
            <a:r>
              <a:rPr lang="en-GB"/>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pic>
        <p:nvPicPr>
          <p:cNvPr id="8" name="Picture 7">
            <a:extLst>
              <a:ext uri="{FF2B5EF4-FFF2-40B4-BE49-F238E27FC236}">
                <a16:creationId xmlns:a16="http://schemas.microsoft.com/office/drawing/2014/main" id="{AF96AFD4-6ACB-65A7-C3DF-1CA82C279F4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2105"/>
            <a:ext cx="2676149" cy="1592945"/>
          </a:xfrm>
          <a:prstGeom prst="rect">
            <a:avLst/>
          </a:prstGeom>
        </p:spPr>
      </p:pic>
      <p:pic>
        <p:nvPicPr>
          <p:cNvPr id="12" name="Picture 11">
            <a:extLst>
              <a:ext uri="{FF2B5EF4-FFF2-40B4-BE49-F238E27FC236}">
                <a16:creationId xmlns:a16="http://schemas.microsoft.com/office/drawing/2014/main" id="{E152685D-211C-681F-9347-451E3A5A9C1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727" t="5471" r="-22729" b="17379"/>
          <a:stretch/>
        </p:blipFill>
        <p:spPr>
          <a:xfrm>
            <a:off x="0" y="4320000"/>
            <a:ext cx="3564000" cy="2520000"/>
          </a:xfrm>
          <a:prstGeom prst="rect">
            <a:avLst/>
          </a:prstGeom>
        </p:spPr>
      </p:pic>
    </p:spTree>
    <p:extLst>
      <p:ext uri="{BB962C8B-B14F-4D97-AF65-F5344CB8AC3E}">
        <p14:creationId xmlns:p14="http://schemas.microsoft.com/office/powerpoint/2010/main" val="2417362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5EEBAC1-EAB2-DD2F-1EF3-5E7E536BC403}"/>
              </a:ext>
            </a:extLst>
          </p:cNvPr>
          <p:cNvPicPr>
            <a:picLocks noChangeAspect="1"/>
          </p:cNvPicPr>
          <p:nvPr userDrawn="1"/>
        </p:nvPicPr>
        <p:blipFill>
          <a:blip r:embed="rId2">
            <a:extLst>
              <a:ext uri="{28A0092B-C50C-407E-A947-70E740481C1C}">
                <a14:useLocalDpi xmlns:a14="http://schemas.microsoft.com/office/drawing/2010/main" val="0"/>
              </a:ext>
            </a:extLst>
          </a:blip>
          <a:srcRect t="7062" b="7062"/>
          <a:stretch/>
        </p:blipFill>
        <p:spPr>
          <a:xfrm>
            <a:off x="288000" y="0"/>
            <a:ext cx="8736592" cy="687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44F02226-C599-B044-9065-347F907CCE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750762"/>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a:t>Section title</a:t>
            </a:r>
            <a:endParaRPr lang="en-GB"/>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86080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a:t>Section subtitle</a:t>
            </a:r>
            <a:endParaRPr lang="en-GB"/>
          </a:p>
        </p:txBody>
      </p:sp>
    </p:spTree>
    <p:extLst>
      <p:ext uri="{BB962C8B-B14F-4D97-AF65-F5344CB8AC3E}">
        <p14:creationId xmlns:p14="http://schemas.microsoft.com/office/powerpoint/2010/main" val="246903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imag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with medium confidence">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7A0B4A42-8A60-2840-74D1-DA967E2FE42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112" t="-5" r="-29585" b="22503"/>
          <a:stretch/>
        </p:blipFill>
        <p:spPr>
          <a:xfrm>
            <a:off x="0" y="4365384"/>
            <a:ext cx="3564000" cy="2520000"/>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spTree>
    <p:extLst>
      <p:ext uri="{BB962C8B-B14F-4D97-AF65-F5344CB8AC3E}">
        <p14:creationId xmlns:p14="http://schemas.microsoft.com/office/powerpoint/2010/main" val="4225892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p>
        </p:txBody>
      </p:sp>
      <p:pic>
        <p:nvPicPr>
          <p:cNvPr id="7" name="Picture 6">
            <a:extLst>
              <a:ext uri="{FF2B5EF4-FFF2-40B4-BE49-F238E27FC236}">
                <a16:creationId xmlns:a16="http://schemas.microsoft.com/office/drawing/2014/main" id="{FD0A4EFC-C096-98AD-A7B8-846132CD718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26914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lvl1pPr>
          </a:lstStyle>
          <a:p>
            <a:r>
              <a:rPr lang="en-GB"/>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accent1"/>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p>
        </p:txBody>
      </p:sp>
      <p:pic>
        <p:nvPicPr>
          <p:cNvPr id="8" name="Picture 7">
            <a:extLst>
              <a:ext uri="{FF2B5EF4-FFF2-40B4-BE49-F238E27FC236}">
                <a16:creationId xmlns:a16="http://schemas.microsoft.com/office/drawing/2014/main" id="{BE878E52-3D0F-4C68-D5DA-4203A1FCFD9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3213360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accent1">
              <a:alpha val="22000"/>
            </a:schemeClr>
          </a:solidFill>
        </p:spPr>
        <p:txBody>
          <a:bodyPr/>
          <a:lstStyle>
            <a:lvl1pPr marL="0" indent="0" algn="ctr">
              <a:buNone/>
              <a:defRPr/>
            </a:lvl1pPr>
          </a:lstStyle>
          <a:p>
            <a:endParaRPr lang="en-GB"/>
          </a:p>
          <a:p>
            <a:endParaRPr lang="en-GB"/>
          </a:p>
          <a:p>
            <a:endParaRPr lang="en-GB"/>
          </a:p>
          <a:p>
            <a:endParaRPr lang="en-GB"/>
          </a:p>
          <a:p>
            <a:endParaRPr lang="en-GB"/>
          </a:p>
          <a:p>
            <a:r>
              <a:rPr lang="en-GB"/>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p>
        </p:txBody>
      </p:sp>
      <p:pic>
        <p:nvPicPr>
          <p:cNvPr id="7" name="Picture 6">
            <a:extLst>
              <a:ext uri="{FF2B5EF4-FFF2-40B4-BE49-F238E27FC236}">
                <a16:creationId xmlns:a16="http://schemas.microsoft.com/office/drawing/2014/main" id="{0C793627-79E4-0457-EB94-72C3B3DD778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012512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a:t>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accent1"/>
          </a:solidFill>
        </p:spPr>
        <p:txBody>
          <a:bodyPr anchor="ctr"/>
          <a:lstStyle>
            <a:lvl1pPr marL="0" indent="0" algn="ctr">
              <a:buNone/>
              <a:defRPr>
                <a:solidFill>
                  <a:schemeClr val="bg1"/>
                </a:solidFill>
              </a:defRPr>
            </a:lvl1pPr>
          </a:lstStyle>
          <a:p>
            <a:r>
              <a:rPr lang="en-GB"/>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p>
        </p:txBody>
      </p:sp>
      <p:pic>
        <p:nvPicPr>
          <p:cNvPr id="8" name="Picture 7">
            <a:extLst>
              <a:ext uri="{FF2B5EF4-FFF2-40B4-BE49-F238E27FC236}">
                <a16:creationId xmlns:a16="http://schemas.microsoft.com/office/drawing/2014/main" id="{983C9AEC-C790-B768-B01B-F400CA013BB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1746737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accent1">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accent1">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p>
        </p:txBody>
      </p:sp>
      <p:pic>
        <p:nvPicPr>
          <p:cNvPr id="8" name="Picture 7">
            <a:extLst>
              <a:ext uri="{FF2B5EF4-FFF2-40B4-BE49-F238E27FC236}">
                <a16:creationId xmlns:a16="http://schemas.microsoft.com/office/drawing/2014/main" id="{5CEB6209-07E7-16A7-182C-9A095379AFC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7156408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accent1"/>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accent1">
              <a:alpha val="20000"/>
            </a:schemeClr>
          </a:solidFill>
          <a:ln>
            <a:noFill/>
          </a:ln>
        </p:spPr>
        <p:txBody>
          <a:bodyPr/>
          <a:lstStyle/>
          <a:p>
            <a:endParaRPr lang="en-GB"/>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accent1"/>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p>
        </p:txBody>
      </p:sp>
      <p:pic>
        <p:nvPicPr>
          <p:cNvPr id="10" name="Picture 9">
            <a:extLst>
              <a:ext uri="{FF2B5EF4-FFF2-40B4-BE49-F238E27FC236}">
                <a16:creationId xmlns:a16="http://schemas.microsoft.com/office/drawing/2014/main" id="{81EC22D2-C993-DCC0-9066-0B974DCA582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2320578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accent1">
              <a:alpha val="20000"/>
            </a:schemeClr>
          </a:solidFill>
        </p:spPr>
        <p:txBody>
          <a:bodyPr/>
          <a:lstStyle>
            <a:lvl1pPr marL="0" indent="0" algn="ctr">
              <a:buNone/>
              <a:defRPr/>
            </a:lvl1pPr>
          </a:lstStyle>
          <a:p>
            <a:r>
              <a:rPr lang="en-GB"/>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pic>
        <p:nvPicPr>
          <p:cNvPr id="7" name="Picture 6">
            <a:extLst>
              <a:ext uri="{FF2B5EF4-FFF2-40B4-BE49-F238E27FC236}">
                <a16:creationId xmlns:a16="http://schemas.microsoft.com/office/drawing/2014/main" id="{5D37F8E8-81B1-70E1-0059-AA46C489A43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864269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Tree>
    <p:extLst>
      <p:ext uri="{BB962C8B-B14F-4D97-AF65-F5344CB8AC3E}">
        <p14:creationId xmlns:p14="http://schemas.microsoft.com/office/powerpoint/2010/main" val="1083244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accent1"/>
          </a:solidFill>
        </p:spPr>
        <p:txBody>
          <a:bodyPr/>
          <a:lstStyle>
            <a:lvl1pPr>
              <a:defRPr>
                <a:solidFill>
                  <a:schemeClr val="bg1"/>
                </a:solidFill>
              </a:defRPr>
            </a:lvl1pPr>
          </a:lstStyle>
          <a:p>
            <a:endParaRPr lang="en-GB"/>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accent1">
              <a:alpha val="70000"/>
            </a:schemeClr>
          </a:solidFill>
        </p:spPr>
        <p:txBody>
          <a:bodyPr/>
          <a:lstStyle/>
          <a:p>
            <a:endParaRPr lang="en-GB"/>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accent1">
              <a:alpha val="70000"/>
            </a:schemeClr>
          </a:solidFill>
        </p:spPr>
        <p:txBody>
          <a:body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accent1"/>
          </a:solidFill>
        </p:spPr>
        <p:txBody>
          <a:bodyPr/>
          <a:lstStyle>
            <a:lvl1pPr>
              <a:defRPr>
                <a:solidFill>
                  <a:schemeClr val="bg1"/>
                </a:solidFill>
              </a:defRPr>
            </a:lvl1pPr>
          </a:lstStyle>
          <a:p>
            <a:endParaRPr lang="en-GB"/>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accent1">
              <a:alpha val="70000"/>
            </a:schemeClr>
          </a:solidFill>
        </p:spPr>
        <p:txBody>
          <a:body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p>
        </p:txBody>
      </p:sp>
      <p:pic>
        <p:nvPicPr>
          <p:cNvPr id="14" name="Picture 13">
            <a:extLst>
              <a:ext uri="{FF2B5EF4-FFF2-40B4-BE49-F238E27FC236}">
                <a16:creationId xmlns:a16="http://schemas.microsoft.com/office/drawing/2014/main" id="{59DF2497-7EC0-39F9-8EC3-1745F26487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Tree>
    <p:extLst>
      <p:ext uri="{BB962C8B-B14F-4D97-AF65-F5344CB8AC3E}">
        <p14:creationId xmlns:p14="http://schemas.microsoft.com/office/powerpoint/2010/main" val="1549943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accent1">
              <a:alpha val="70000"/>
            </a:schemeClr>
          </a:solidFill>
        </p:spPr>
        <p:txBody>
          <a:bodyPr/>
          <a:lstStyle>
            <a:lvl1pPr marL="0" indent="0">
              <a:buNone/>
              <a:defRPr/>
            </a:lvl1p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accent1"/>
          </a:solidFill>
        </p:spPr>
        <p:txBody>
          <a:bodyPr/>
          <a:lstStyle>
            <a:lvl1pPr marL="0" indent="0">
              <a:buNone/>
              <a:defRPr>
                <a:solidFill>
                  <a:schemeClr val="bg1"/>
                </a:solidFill>
              </a:defRPr>
            </a:lvl1p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2526" y="-110167"/>
            <a:ext cx="1709473" cy="1017543"/>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accent1">
              <a:alpha val="70000"/>
            </a:schemeClr>
          </a:solidFill>
        </p:spPr>
        <p:txBody>
          <a:bodyPr/>
          <a:lstStyle>
            <a:lvl1pPr marL="0" indent="0">
              <a:buNone/>
              <a:defRPr/>
            </a:lvl1pPr>
          </a:lstStyle>
          <a:p>
            <a:endParaRPr lang="en-GB"/>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accent1"/>
          </a:solidFill>
        </p:spPr>
        <p:txBody>
          <a:bodyPr/>
          <a:lstStyle>
            <a:lvl1pPr marL="0" indent="0">
              <a:buNone/>
              <a:defRPr>
                <a:solidFill>
                  <a:schemeClr val="bg1"/>
                </a:solidFill>
              </a:defRPr>
            </a:lvl1pPr>
          </a:lstStyle>
          <a:p>
            <a:endParaRPr lang="en-GB"/>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accent1">
              <a:alpha val="70000"/>
            </a:schemeClr>
          </a:solidFill>
        </p:spPr>
        <p:txBody>
          <a:bodyPr/>
          <a:lstStyle>
            <a:lvl1pPr marL="0" indent="0">
              <a:buNone/>
              <a:defRPr/>
            </a:lvl1pPr>
          </a:lstStyle>
          <a:p>
            <a:endParaRPr lang="en-GB"/>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accent1"/>
          </a:solidFill>
        </p:spPr>
        <p:txBody>
          <a:bodyPr/>
          <a:lstStyle>
            <a:lvl1pPr marL="0" indent="0">
              <a:buNone/>
              <a:defRPr>
                <a:solidFill>
                  <a:schemeClr val="bg1"/>
                </a:solidFill>
              </a:defRPr>
            </a:lvl1pPr>
          </a:lstStyle>
          <a:p>
            <a:endParaRPr lang="en-GB"/>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accent1"/>
          </a:solidFill>
        </p:spPr>
        <p:txBody>
          <a:bodyPr/>
          <a:lstStyle>
            <a:lvl1pPr marL="0" indent="0">
              <a:buNone/>
              <a:defRPr>
                <a:solidFill>
                  <a:schemeClr val="bg1"/>
                </a:solidFill>
              </a:defRPr>
            </a:lvl1pPr>
          </a:lstStyle>
          <a:p>
            <a:endParaRPr lang="en-GB"/>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accent1">
              <a:alpha val="70000"/>
            </a:schemeClr>
          </a:solidFill>
        </p:spPr>
        <p:txBody>
          <a:bodyPr/>
          <a:lstStyle>
            <a:lvl1pPr marL="0" indent="0">
              <a:buNone/>
              <a:defRPr/>
            </a:lvl1pPr>
          </a:lstStyle>
          <a:p>
            <a:endParaRPr lang="en-GB"/>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accent1"/>
          </a:solidFill>
        </p:spPr>
        <p:txBody>
          <a:bodyPr/>
          <a:lstStyle>
            <a:lvl1pPr marL="0" indent="0">
              <a:buNone/>
              <a:defRPr>
                <a:solidFill>
                  <a:schemeClr val="bg1"/>
                </a:solidFill>
              </a:defRPr>
            </a:lvl1pPr>
          </a:lstStyle>
          <a:p>
            <a:endParaRPr lang="en-GB"/>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accent1">
              <a:alpha val="70000"/>
            </a:schemeClr>
          </a:solidFill>
        </p:spPr>
        <p:txBody>
          <a:bodyPr/>
          <a:lstStyle>
            <a:lvl1pPr marL="0" indent="0">
              <a:buNone/>
              <a:defRPr/>
            </a:lvl1pPr>
          </a:lstStyle>
          <a:p>
            <a:endParaRPr lang="en-GB"/>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accent1"/>
          </a:solidFill>
        </p:spPr>
        <p:txBody>
          <a:bodyPr/>
          <a:lstStyle>
            <a:lvl1pPr marL="0" indent="0">
              <a:buNone/>
              <a:defRPr>
                <a:solidFill>
                  <a:schemeClr val="bg1"/>
                </a:solidFill>
              </a:defRPr>
            </a:lvl1pPr>
          </a:lstStyle>
          <a:p>
            <a:endParaRPr lang="en-GB"/>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accent1">
              <a:alpha val="70000"/>
            </a:schemeClr>
          </a:solidFill>
        </p:spPr>
        <p:txBody>
          <a:bodyPr/>
          <a:lstStyle>
            <a:lvl1pPr marL="0" indent="0">
              <a:buNone/>
              <a:defRPr/>
            </a:lvl1pPr>
          </a:lstStyle>
          <a:p>
            <a:endParaRPr lang="en-GB"/>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p>
        </p:txBody>
      </p:sp>
    </p:spTree>
    <p:extLst>
      <p:ext uri="{BB962C8B-B14F-4D97-AF65-F5344CB8AC3E}">
        <p14:creationId xmlns:p14="http://schemas.microsoft.com/office/powerpoint/2010/main" val="3013067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custom image">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5D4DA4-B788-322A-1F0B-6A6AAD4CEEDD}"/>
              </a:ext>
            </a:extLst>
          </p:cNvPr>
          <p:cNvSpPr>
            <a:spLocks noGrp="1" noRot="1" noMove="1" noResize="1" noEditPoints="1" noAdjustHandles="1" noChangeArrowheads="1" noChangeShapeType="1"/>
          </p:cNvSpPr>
          <p:nvPr>
            <p:ph type="pic" sz="quarter" idx="11" hasCustomPrompt="1"/>
          </p:nvPr>
        </p:nvSpPr>
        <p:spPr>
          <a:xfrm>
            <a:off x="2676149" y="0"/>
            <a:ext cx="9515851" cy="6858000"/>
          </a:xfrm>
          <a:noFill/>
          <a:ln>
            <a:noFill/>
          </a:ln>
        </p:spPr>
        <p:txBody>
          <a:bodyPr anchor="t" anchorCtr="1"/>
          <a:lstStyle>
            <a:lvl1pPr algn="ctr">
              <a:defRPr>
                <a:solidFill>
                  <a:schemeClr val="bg1"/>
                </a:solidFill>
              </a:defRPr>
            </a:lvl1pPr>
          </a:lstStyle>
          <a:p>
            <a:r>
              <a:rPr lang="en-GB"/>
              <a:t>Click to insert full page image</a:t>
            </a:r>
          </a:p>
        </p:txBody>
      </p:sp>
      <p:sp>
        <p:nvSpPr>
          <p:cNvPr id="6" name="Rectangle 5">
            <a:extLst>
              <a:ext uri="{FF2B5EF4-FFF2-40B4-BE49-F238E27FC236}">
                <a16:creationId xmlns:a16="http://schemas.microsoft.com/office/drawing/2014/main" id="{9E01B1F3-A01C-B107-9F13-3B7C9E7C906F}"/>
              </a:ext>
            </a:extLst>
          </p:cNvPr>
          <p:cNvSpPr/>
          <p:nvPr userDrawn="1"/>
        </p:nvSpPr>
        <p:spPr>
          <a:xfrm>
            <a:off x="0" y="1695"/>
            <a:ext cx="2736304" cy="68563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Logo&#10;&#10;Description automatically generated with medium confidence">
            <a:extLst>
              <a:ext uri="{FF2B5EF4-FFF2-40B4-BE49-F238E27FC236}">
                <a16:creationId xmlns:a16="http://schemas.microsoft.com/office/drawing/2014/main" id="{D030A004-04D1-F83B-2674-CB489C2255A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10" name="Title 1">
            <a:extLst>
              <a:ext uri="{FF2B5EF4-FFF2-40B4-BE49-F238E27FC236}">
                <a16:creationId xmlns:a16="http://schemas.microsoft.com/office/drawing/2014/main" id="{50EF8A15-A208-7358-F754-04AC2B2DCAE9}"/>
              </a:ext>
            </a:extLst>
          </p:cNvPr>
          <p:cNvSpPr>
            <a:spLocks noGrp="1"/>
          </p:cNvSpPr>
          <p:nvPr>
            <p:ph type="ctrTitle" hasCustomPrompt="1"/>
          </p:nvPr>
        </p:nvSpPr>
        <p:spPr>
          <a:xfrm>
            <a:off x="842927" y="2750762"/>
            <a:ext cx="4943296" cy="936562"/>
          </a:xfrm>
          <a:prstGeom prst="rect">
            <a:avLst/>
          </a:prstGeom>
          <a:solidFill>
            <a:schemeClr val="accent1"/>
          </a:solidFill>
        </p:spPr>
        <p:txBody>
          <a:bodyPr wrap="none" lIns="180000" tIns="180000" rIns="180000" bIns="144000" anchor="ctr" anchorCtr="0">
            <a:spAutoFit/>
          </a:bodyPr>
          <a:lstStyle>
            <a:lvl1pPr algn="l">
              <a:defRPr sz="4400">
                <a:solidFill>
                  <a:schemeClr val="bg1"/>
                </a:solidFill>
              </a:defRPr>
            </a:lvl1pPr>
          </a:lstStyle>
          <a:p>
            <a:r>
              <a:rPr lang="en-US"/>
              <a:t>Presentation title</a:t>
            </a:r>
            <a:endParaRPr lang="en-GB"/>
          </a:p>
        </p:txBody>
      </p:sp>
      <p:sp>
        <p:nvSpPr>
          <p:cNvPr id="13" name="Text Placeholder 12">
            <a:extLst>
              <a:ext uri="{FF2B5EF4-FFF2-40B4-BE49-F238E27FC236}">
                <a16:creationId xmlns:a16="http://schemas.microsoft.com/office/drawing/2014/main" id="{59698CE7-DF6E-8C49-3F80-DE5D19CA4E96}"/>
              </a:ext>
            </a:extLst>
          </p:cNvPr>
          <p:cNvSpPr>
            <a:spLocks noGrp="1"/>
          </p:cNvSpPr>
          <p:nvPr>
            <p:ph type="body" sz="quarter" idx="10" hasCustomPrompt="1"/>
          </p:nvPr>
        </p:nvSpPr>
        <p:spPr>
          <a:xfrm>
            <a:off x="842963" y="3860800"/>
            <a:ext cx="3523722" cy="480131"/>
          </a:xfrm>
          <a:solidFill>
            <a:schemeClr val="accent1"/>
          </a:solidFill>
        </p:spPr>
        <p:txBody>
          <a:bodyPr wrap="none">
            <a:spAutoFit/>
          </a:bodyPr>
          <a:lstStyle>
            <a:lvl1pPr marL="0" indent="0">
              <a:buNone/>
              <a:defRPr>
                <a:solidFill>
                  <a:schemeClr val="bg1"/>
                </a:solidFill>
              </a:defRPr>
            </a:lvl1pPr>
          </a:lstStyle>
          <a:p>
            <a:pPr lvl="0"/>
            <a:r>
              <a:rPr lang="en-US"/>
              <a:t>Presentation subtitle</a:t>
            </a:r>
            <a:endParaRPr lang="en-GB"/>
          </a:p>
        </p:txBody>
      </p:sp>
      <p:pic>
        <p:nvPicPr>
          <p:cNvPr id="11" name="Picture 10" descr="A picture containing shape&#10;&#10;Description automatically generated">
            <a:extLst>
              <a:ext uri="{FF2B5EF4-FFF2-40B4-BE49-F238E27FC236}">
                <a16:creationId xmlns:a16="http://schemas.microsoft.com/office/drawing/2014/main" id="{F17C9CFF-7EEF-978C-92D5-ED2F5E540D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112" t="-5" r="-29585" b="22503"/>
          <a:stretch/>
        </p:blipFill>
        <p:spPr>
          <a:xfrm>
            <a:off x="0" y="4365384"/>
            <a:ext cx="3564000" cy="2520000"/>
          </a:xfrm>
          <a:prstGeom prst="rect">
            <a:avLst/>
          </a:prstGeom>
        </p:spPr>
      </p:pic>
    </p:spTree>
    <p:extLst>
      <p:ext uri="{BB962C8B-B14F-4D97-AF65-F5344CB8AC3E}">
        <p14:creationId xmlns:p14="http://schemas.microsoft.com/office/powerpoint/2010/main" val="2882971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a:solidFill>
                  <a:schemeClr val="accent1"/>
                </a:solidFill>
                <a:effectLst/>
                <a:latin typeface="+mj-lt"/>
                <a:hlinkClick r:id="rId2">
                  <a:extLst>
                    <a:ext uri="{A12FA001-AC4F-418D-AE19-62706E023703}">
                      <ahyp:hlinkClr xmlns:ahyp="http://schemas.microsoft.com/office/drawing/2018/hyperlinkcolor" val="tx"/>
                    </a:ext>
                  </a:extLst>
                </a:hlinkClick>
              </a:rPr>
              <a:t>www.sgul.ac.uk</a:t>
            </a:r>
            <a:endParaRPr lang="en-GB" sz="1600" b="0" i="0">
              <a:solidFill>
                <a:schemeClr val="accent1"/>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r>
              <a:rPr lang="en-GB" sz="1600" b="0" i="0">
                <a:solidFill>
                  <a:srgbClr val="FFFFFF"/>
                </a:solidFill>
                <a:effectLst/>
                <a:latin typeface="+mj-lt"/>
              </a:rPr>
              <a:t>St George's, University of London</a:t>
            </a:r>
            <a:br>
              <a:rPr lang="en-GB" sz="1600" b="0" i="0">
                <a:solidFill>
                  <a:srgbClr val="FFFFFF"/>
                </a:solidFill>
                <a:effectLst/>
                <a:latin typeface="+mj-lt"/>
              </a:rPr>
            </a:br>
            <a:r>
              <a:rPr lang="en-GB" sz="1600" b="0" i="0">
                <a:solidFill>
                  <a:srgbClr val="FFFFFF"/>
                </a:solidFill>
                <a:effectLst/>
                <a:latin typeface="+mj-lt"/>
              </a:rPr>
              <a:t>Cranmer Terrace</a:t>
            </a:r>
            <a:br>
              <a:rPr lang="en-GB" sz="1600" b="0" i="0">
                <a:solidFill>
                  <a:srgbClr val="FFFFFF"/>
                </a:solidFill>
                <a:effectLst/>
                <a:latin typeface="+mj-lt"/>
              </a:rPr>
            </a:br>
            <a:r>
              <a:rPr lang="en-GB" sz="1600" b="0" i="0">
                <a:solidFill>
                  <a:srgbClr val="FFFFFF"/>
                </a:solidFill>
                <a:effectLst/>
                <a:latin typeface="+mj-lt"/>
              </a:rPr>
              <a:t>London SW17 0RE</a:t>
            </a:r>
          </a:p>
        </p:txBody>
      </p:sp>
      <p:pic>
        <p:nvPicPr>
          <p:cNvPr id="6" name="Picture 5">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753939" y="1422159"/>
            <a:ext cx="2684122" cy="2413778"/>
          </a:xfrm>
          <a:prstGeom prst="rect">
            <a:avLst/>
          </a:prstGeom>
        </p:spPr>
      </p:pic>
    </p:spTree>
    <p:extLst>
      <p:ext uri="{BB962C8B-B14F-4D97-AF65-F5344CB8AC3E}">
        <p14:creationId xmlns:p14="http://schemas.microsoft.com/office/powerpoint/2010/main" val="974022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Logo&#10;&#10;Description automatically generated with medium confidence">
            <a:extLst>
              <a:ext uri="{FF2B5EF4-FFF2-40B4-BE49-F238E27FC236}">
                <a16:creationId xmlns:a16="http://schemas.microsoft.com/office/drawing/2014/main" id="{3BA5F1A4-FDDB-1480-11A5-4C9B152335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735241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solidFill>
                  <a:schemeClr val="tx1"/>
                </a:solidFill>
              </a:defRPr>
            </a:lvl1pPr>
          </a:lstStyle>
          <a:p>
            <a:r>
              <a:rPr lang="en-GB"/>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tx2"/>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130849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Logo&#10;&#10;Description automatically generated with medium confidence">
            <a:extLst>
              <a:ext uri="{FF2B5EF4-FFF2-40B4-BE49-F238E27FC236}">
                <a16:creationId xmlns:a16="http://schemas.microsoft.com/office/drawing/2014/main" id="{6AF66508-B74C-D615-08E5-33FB471C3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tx2">
              <a:alpha val="22000"/>
            </a:schemeClr>
          </a:solidFill>
        </p:spPr>
        <p:txBody>
          <a:bodyPr/>
          <a:lstStyle>
            <a:lvl1pPr marL="0" indent="0" algn="ctr">
              <a:buNone/>
              <a:defRPr/>
            </a:lvl1pPr>
          </a:lstStyle>
          <a:p>
            <a:endParaRPr lang="en-GB"/>
          </a:p>
          <a:p>
            <a:endParaRPr lang="en-GB"/>
          </a:p>
          <a:p>
            <a:endParaRPr lang="en-GB"/>
          </a:p>
          <a:p>
            <a:endParaRPr lang="en-GB"/>
          </a:p>
          <a:p>
            <a:endParaRPr lang="en-GB"/>
          </a:p>
          <a:p>
            <a:r>
              <a:rPr lang="en-GB"/>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p>
        </p:txBody>
      </p:sp>
    </p:spTree>
    <p:extLst>
      <p:ext uri="{BB962C8B-B14F-4D97-AF65-F5344CB8AC3E}">
        <p14:creationId xmlns:p14="http://schemas.microsoft.com/office/powerpoint/2010/main" val="1706192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a:t>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tx2"/>
          </a:solidFill>
        </p:spPr>
        <p:txBody>
          <a:bodyPr anchor="ctr"/>
          <a:lstStyle>
            <a:lvl1pPr marL="0" indent="0" algn="ctr">
              <a:buNone/>
              <a:defRPr>
                <a:solidFill>
                  <a:schemeClr val="bg1"/>
                </a:solidFill>
              </a:defRPr>
            </a:lvl1pPr>
          </a:lstStyle>
          <a:p>
            <a:r>
              <a:rPr lang="en-GB"/>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Logo&#10;&#10;Description automatically generated with medium confidence">
            <a:extLst>
              <a:ext uri="{FF2B5EF4-FFF2-40B4-BE49-F238E27FC236}">
                <a16:creationId xmlns:a16="http://schemas.microsoft.com/office/drawing/2014/main" id="{0194F790-8FD3-2E54-7905-72B3FF449C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913711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Logo&#10;&#10;Description automatically generated with medium confidence">
            <a:extLst>
              <a:ext uri="{FF2B5EF4-FFF2-40B4-BE49-F238E27FC236}">
                <a16:creationId xmlns:a16="http://schemas.microsoft.com/office/drawing/2014/main" id="{19833ED2-252B-32D5-69ED-D1C33C9BB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84590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541820-119C-6AF8-3B16-E1C230A25120}"/>
              </a:ext>
            </a:extLst>
          </p:cNvPr>
          <p:cNvSpPr>
            <a:spLocks/>
          </p:cNvSpPr>
          <p:nvPr userDrawn="1"/>
        </p:nvSpPr>
        <p:spPr>
          <a:xfrm>
            <a:off x="838200" y="1412875"/>
            <a:ext cx="5256213" cy="46466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1271464" y="1773509"/>
            <a:ext cx="4464496" cy="3312370"/>
          </a:xfrm>
          <a:solidFill>
            <a:schemeClr val="tx2"/>
          </a:solidFill>
        </p:spPr>
        <p:txBody>
          <a:bodyPr anchor="ctr" anchorCtr="0">
            <a:normAutofit/>
          </a:bodyPr>
          <a:lstStyle>
            <a:lvl1pPr marL="0" indent="0" algn="ctr">
              <a:buNone/>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quote or large text”</a:t>
            </a:r>
          </a:p>
        </p:txBody>
      </p:sp>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p:nvPr>
        </p:nvSpPr>
        <p:spPr>
          <a:xfrm>
            <a:off x="6096000" y="1412875"/>
            <a:ext cx="5256213" cy="4646612"/>
          </a:xfrm>
          <a:solidFill>
            <a:schemeClr val="tx2">
              <a:alpha val="20000"/>
            </a:schemeClr>
          </a:solidFill>
          <a:ln>
            <a:noFill/>
          </a:ln>
        </p:spPr>
        <p:txBody>
          <a:bodyPr/>
          <a:lstStyle/>
          <a:p>
            <a:endParaRPr lang="en-GB"/>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1271464" y="5085879"/>
            <a:ext cx="4464496" cy="576063"/>
          </a:xfrm>
          <a:solidFill>
            <a:schemeClr val="tx2"/>
          </a:solidFill>
        </p:spPr>
        <p:txBody>
          <a:bodyPr anchor="ctr" anchorCtr="0">
            <a:norm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Quote attribution</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3" name="Footer Placeholder 32">
            <a:extLst>
              <a:ext uri="{FF2B5EF4-FFF2-40B4-BE49-F238E27FC236}">
                <a16:creationId xmlns:a16="http://schemas.microsoft.com/office/drawing/2014/main" id="{8F6BCE15-EBAC-F34E-F143-656BC4D2C789}"/>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268966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ull pag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ACE3D44-3BAB-A745-57FD-293F8AA2756F}"/>
              </a:ext>
            </a:extLst>
          </p:cNvPr>
          <p:cNvSpPr>
            <a:spLocks noGrp="1"/>
          </p:cNvSpPr>
          <p:nvPr>
            <p:ph type="chart" sz="quarter" idx="10"/>
          </p:nvPr>
        </p:nvSpPr>
        <p:spPr>
          <a:xfrm>
            <a:off x="839787" y="1412875"/>
            <a:ext cx="10512425" cy="4933950"/>
          </a:xfrm>
          <a:solidFill>
            <a:schemeClr val="tx2">
              <a:alpha val="20000"/>
            </a:schemeClr>
          </a:solidFill>
        </p:spPr>
        <p:txBody>
          <a:bodyPr/>
          <a:lstStyle>
            <a:lvl1pPr marL="0" indent="0" algn="ctr">
              <a:buNone/>
              <a:defRPr/>
            </a:lvl1pPr>
          </a:lstStyle>
          <a:p>
            <a:r>
              <a:rPr lang="en-GB"/>
              <a:t>Click icon to add chart</a:t>
            </a:r>
          </a:p>
        </p:txBody>
      </p:sp>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
        <p:nvSpPr>
          <p:cNvPr id="9" name="Rectangle 8">
            <a:extLst>
              <a:ext uri="{FF2B5EF4-FFF2-40B4-BE49-F238E27FC236}">
                <a16:creationId xmlns:a16="http://schemas.microsoft.com/office/drawing/2014/main" id="{E403931A-CC39-A134-FD4F-99F81C61F3C3}"/>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C37564CD-171D-B0AB-D1D8-3382268AC6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1" name="Text Placeholder 28">
            <a:extLst>
              <a:ext uri="{FF2B5EF4-FFF2-40B4-BE49-F238E27FC236}">
                <a16:creationId xmlns:a16="http://schemas.microsoft.com/office/drawing/2014/main" id="{AFBEE513-CB1D-E098-FF88-C3514114CD7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Tree>
    <p:extLst>
      <p:ext uri="{BB962C8B-B14F-4D97-AF65-F5344CB8AC3E}">
        <p14:creationId xmlns:p14="http://schemas.microsoft.com/office/powerpoint/2010/main" val="1983884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90AA5B5-48F2-17E8-6DCB-7ADC0652947A}"/>
              </a:ext>
            </a:extLst>
          </p:cNvPr>
          <p:cNvSpPr>
            <a:spLocks noGrp="1"/>
          </p:cNvSpPr>
          <p:nvPr>
            <p:ph type="ftr" sz="quarter" idx="11"/>
          </p:nvPr>
        </p:nvSpPr>
        <p:spPr/>
        <p:txBody>
          <a:bodyPr/>
          <a:lstStyle/>
          <a:p>
            <a:r>
              <a:rPr lang="en-GB"/>
              <a:t>Presentation title</a:t>
            </a:r>
          </a:p>
        </p:txBody>
      </p:sp>
    </p:spTree>
    <p:extLst>
      <p:ext uri="{BB962C8B-B14F-4D97-AF65-F5344CB8AC3E}">
        <p14:creationId xmlns:p14="http://schemas.microsoft.com/office/powerpoint/2010/main" val="2707088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486B686-86F6-3EFF-3F6D-29E4C5D40D5B}"/>
              </a:ext>
            </a:extLst>
          </p:cNvPr>
          <p:cNvSpPr>
            <a:spLocks noGrp="1"/>
          </p:cNvSpPr>
          <p:nvPr>
            <p:ph type="body" sz="quarter" idx="10" hasCustomPrompt="1"/>
          </p:nvPr>
        </p:nvSpPr>
        <p:spPr>
          <a:xfrm>
            <a:off x="7969642" y="3864877"/>
            <a:ext cx="3384377" cy="2256250"/>
          </a:xfrm>
          <a:noFill/>
          <a:ln w="19050">
            <a:noFill/>
          </a:ln>
        </p:spPr>
        <p:txBody>
          <a:bodyPr lIns="180000" tIns="180000" rIns="180000" bIns="180000" anchor="ctr" anchorCtr="0">
            <a:noAutofit/>
          </a:bodyPr>
          <a:lstStyle>
            <a:lvl1pPr marL="0" indent="0" algn="ctr">
              <a:buNone/>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descriptive text</a:t>
            </a:r>
          </a:p>
        </p:txBody>
      </p:sp>
      <p:sp>
        <p:nvSpPr>
          <p:cNvPr id="13" name="Picture Placeholder 13">
            <a:extLst>
              <a:ext uri="{FF2B5EF4-FFF2-40B4-BE49-F238E27FC236}">
                <a16:creationId xmlns:a16="http://schemas.microsoft.com/office/drawing/2014/main" id="{020ED231-F4E1-3E5E-0A74-DF8FD5F3522D}"/>
              </a:ext>
            </a:extLst>
          </p:cNvPr>
          <p:cNvSpPr>
            <a:spLocks noGrp="1" noChangeAspect="1"/>
          </p:cNvSpPr>
          <p:nvPr>
            <p:ph type="pic" sz="quarter" idx="16"/>
          </p:nvPr>
        </p:nvSpPr>
        <p:spPr>
          <a:xfrm>
            <a:off x="837983" y="3864877"/>
            <a:ext cx="3384377" cy="2256251"/>
          </a:xfrm>
          <a:solidFill>
            <a:schemeClr val="tx2"/>
          </a:solidFill>
        </p:spPr>
        <p:txBody>
          <a:bodyPr/>
          <a:lstStyle>
            <a:lvl1pPr>
              <a:defRPr>
                <a:solidFill>
                  <a:schemeClr val="bg1"/>
                </a:solidFill>
              </a:defRPr>
            </a:lvl1pPr>
          </a:lstStyle>
          <a:p>
            <a:endParaRPr lang="en-GB"/>
          </a:p>
        </p:txBody>
      </p:sp>
      <p:sp>
        <p:nvSpPr>
          <p:cNvPr id="21" name="Picture Placeholder 13">
            <a:extLst>
              <a:ext uri="{FF2B5EF4-FFF2-40B4-BE49-F238E27FC236}">
                <a16:creationId xmlns:a16="http://schemas.microsoft.com/office/drawing/2014/main" id="{815AE2AB-3DEB-8179-ECBC-F21076EB3B72}"/>
              </a:ext>
            </a:extLst>
          </p:cNvPr>
          <p:cNvSpPr>
            <a:spLocks noGrp="1" noChangeAspect="1"/>
          </p:cNvSpPr>
          <p:nvPr>
            <p:ph type="pic" sz="quarter" idx="18"/>
          </p:nvPr>
        </p:nvSpPr>
        <p:spPr>
          <a:xfrm>
            <a:off x="4403811" y="3864877"/>
            <a:ext cx="3384377" cy="2256251"/>
          </a:xfrm>
          <a:solidFill>
            <a:schemeClr val="tx2">
              <a:alpha val="70000"/>
            </a:schemeClr>
          </a:solidFill>
        </p:spPr>
        <p:txBody>
          <a:bodyPr/>
          <a:lstStyle/>
          <a:p>
            <a:endParaRPr lang="en-GB"/>
          </a:p>
        </p:txBody>
      </p:sp>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416" y="1426926"/>
            <a:ext cx="3384377" cy="2256251"/>
          </a:xfrm>
          <a:solidFill>
            <a:schemeClr val="tx2">
              <a:alpha val="70000"/>
            </a:schemeClr>
          </a:solidFill>
        </p:spPr>
        <p:txBody>
          <a:body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4403811" y="1413601"/>
            <a:ext cx="3384377" cy="2256251"/>
          </a:xfrm>
          <a:solidFill>
            <a:schemeClr val="tx2"/>
          </a:solidFill>
        </p:spPr>
        <p:txBody>
          <a:bodyPr/>
          <a:lstStyle>
            <a:lvl1pPr>
              <a:defRPr>
                <a:solidFill>
                  <a:schemeClr val="bg1"/>
                </a:solidFill>
              </a:defRPr>
            </a:lvl1pPr>
          </a:lstStyle>
          <a:p>
            <a:endParaRPr lang="en-GB"/>
          </a:p>
        </p:txBody>
      </p:sp>
      <p:sp>
        <p:nvSpPr>
          <p:cNvPr id="25" name="Picture Placeholder 13">
            <a:extLst>
              <a:ext uri="{FF2B5EF4-FFF2-40B4-BE49-F238E27FC236}">
                <a16:creationId xmlns:a16="http://schemas.microsoft.com/office/drawing/2014/main" id="{76E0A027-D1EE-E14E-3AA2-F0E049E393AE}"/>
              </a:ext>
            </a:extLst>
          </p:cNvPr>
          <p:cNvSpPr>
            <a:spLocks noGrp="1" noChangeAspect="1"/>
          </p:cNvSpPr>
          <p:nvPr>
            <p:ph type="pic" sz="quarter" idx="22"/>
          </p:nvPr>
        </p:nvSpPr>
        <p:spPr>
          <a:xfrm>
            <a:off x="7978343" y="1413600"/>
            <a:ext cx="3384377" cy="2256251"/>
          </a:xfrm>
          <a:solidFill>
            <a:schemeClr val="tx2">
              <a:alpha val="70000"/>
            </a:schemeClr>
          </a:solidFill>
        </p:spPr>
        <p:txBody>
          <a:body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cxnSp>
        <p:nvCxnSpPr>
          <p:cNvPr id="3" name="Straight Connector 2">
            <a:extLst>
              <a:ext uri="{FF2B5EF4-FFF2-40B4-BE49-F238E27FC236}">
                <a16:creationId xmlns:a16="http://schemas.microsoft.com/office/drawing/2014/main" id="{6675F3E7-9B38-B827-DADC-BEFDDFAB4582}"/>
              </a:ext>
            </a:extLst>
          </p:cNvPr>
          <p:cNvCxnSpPr/>
          <p:nvPr userDrawn="1"/>
        </p:nvCxnSpPr>
        <p:spPr>
          <a:xfrm>
            <a:off x="7978343" y="6083622"/>
            <a:ext cx="337387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6604AE15-0350-51A0-D19D-79688B09AF99}"/>
              </a:ext>
            </a:extLst>
          </p:cNvPr>
          <p:cNvSpPr>
            <a:spLocks noGrp="1"/>
          </p:cNvSpPr>
          <p:nvPr>
            <p:ph type="ftr" sz="quarter" idx="23"/>
          </p:nvPr>
        </p:nvSpPr>
        <p:spPr/>
        <p:txBody>
          <a:bodyPr/>
          <a:lstStyle/>
          <a:p>
            <a:r>
              <a:rPr lang="en-GB"/>
              <a:t>Presentation title</a:t>
            </a:r>
          </a:p>
        </p:txBody>
      </p:sp>
    </p:spTree>
    <p:extLst>
      <p:ext uri="{BB962C8B-B14F-4D97-AF65-F5344CB8AC3E}">
        <p14:creationId xmlns:p14="http://schemas.microsoft.com/office/powerpoint/2010/main" val="2076555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1"/>
        </a:solidFill>
        <a:effectLst/>
      </p:bgPr>
    </p:bg>
    <p:spTree>
      <p:nvGrpSpPr>
        <p:cNvPr id="1" name=""/>
        <p:cNvGrpSpPr/>
        <p:nvPr/>
      </p:nvGrpSpPr>
      <p:grpSpPr>
        <a:xfrm>
          <a:off x="0" y="0"/>
          <a:ext cx="0" cy="0"/>
          <a:chOff x="0" y="0"/>
          <a:chExt cx="0" cy="0"/>
        </a:xfrm>
      </p:grpSpPr>
      <p:pic>
        <p:nvPicPr>
          <p:cNvPr id="28" name="Picture 27" descr="A picture containing background pattern&#10;&#10;Description automatically generated">
            <a:extLst>
              <a:ext uri="{FF2B5EF4-FFF2-40B4-BE49-F238E27FC236}">
                <a16:creationId xmlns:a16="http://schemas.microsoft.com/office/drawing/2014/main" id="{75EEBAC1-EAB2-DD2F-1EF3-5E7E536BC4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179" b="6959"/>
          <a:stretch/>
        </p:blipFill>
        <p:spPr>
          <a:xfrm>
            <a:off x="551384" y="0"/>
            <a:ext cx="8736592" cy="6876000"/>
          </a:xfrm>
          <a:prstGeom prst="rect">
            <a:avLst/>
          </a:prstGeom>
        </p:spPr>
      </p:pic>
      <p:pic>
        <p:nvPicPr>
          <p:cNvPr id="26" name="Picture 25" descr="Logo&#10;&#10;Description automatically generated with medium confidence">
            <a:extLst>
              <a:ext uri="{FF2B5EF4-FFF2-40B4-BE49-F238E27FC236}">
                <a16:creationId xmlns:a16="http://schemas.microsoft.com/office/drawing/2014/main" id="{44F02226-C599-B044-9065-347F907CCE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2676149" cy="1597155"/>
          </a:xfrm>
          <a:prstGeom prst="rect">
            <a:avLst/>
          </a:prstGeom>
        </p:spPr>
      </p:pic>
      <p:sp>
        <p:nvSpPr>
          <p:cNvPr id="31" name="Title 1">
            <a:extLst>
              <a:ext uri="{FF2B5EF4-FFF2-40B4-BE49-F238E27FC236}">
                <a16:creationId xmlns:a16="http://schemas.microsoft.com/office/drawing/2014/main" id="{6BDCDB51-60DF-350B-C9A5-BBC662A261C5}"/>
              </a:ext>
            </a:extLst>
          </p:cNvPr>
          <p:cNvSpPr>
            <a:spLocks noGrp="1"/>
          </p:cNvSpPr>
          <p:nvPr>
            <p:ph type="ctrTitle" hasCustomPrompt="1"/>
          </p:nvPr>
        </p:nvSpPr>
        <p:spPr>
          <a:xfrm>
            <a:off x="4314447" y="2750762"/>
            <a:ext cx="3563109" cy="936562"/>
          </a:xfrm>
          <a:prstGeom prst="rect">
            <a:avLst/>
          </a:prstGeom>
          <a:solidFill>
            <a:schemeClr val="accent1"/>
          </a:solidFill>
        </p:spPr>
        <p:txBody>
          <a:bodyPr wrap="none" lIns="180000" tIns="180000" rIns="180000" bIns="144000" anchor="ctr" anchorCtr="0">
            <a:spAutoFit/>
          </a:bodyPr>
          <a:lstStyle>
            <a:lvl1pPr algn="ctr">
              <a:defRPr sz="4400">
                <a:solidFill>
                  <a:schemeClr val="bg1"/>
                </a:solidFill>
              </a:defRPr>
            </a:lvl1pPr>
          </a:lstStyle>
          <a:p>
            <a:r>
              <a:rPr lang="en-US"/>
              <a:t>Section title</a:t>
            </a:r>
            <a:endParaRPr lang="en-GB"/>
          </a:p>
        </p:txBody>
      </p:sp>
      <p:sp>
        <p:nvSpPr>
          <p:cNvPr id="32" name="Text Placeholder 12">
            <a:extLst>
              <a:ext uri="{FF2B5EF4-FFF2-40B4-BE49-F238E27FC236}">
                <a16:creationId xmlns:a16="http://schemas.microsoft.com/office/drawing/2014/main" id="{4152A561-6F37-AC88-74E1-2504740C8DE4}"/>
              </a:ext>
            </a:extLst>
          </p:cNvPr>
          <p:cNvSpPr>
            <a:spLocks noGrp="1"/>
          </p:cNvSpPr>
          <p:nvPr>
            <p:ph type="body" sz="quarter" idx="10" hasCustomPrompt="1"/>
          </p:nvPr>
        </p:nvSpPr>
        <p:spPr>
          <a:xfrm>
            <a:off x="4784583" y="3860800"/>
            <a:ext cx="2622834" cy="480131"/>
          </a:xfrm>
          <a:solidFill>
            <a:schemeClr val="accent1"/>
          </a:solidFill>
        </p:spPr>
        <p:txBody>
          <a:bodyPr wrap="none">
            <a:spAutoFit/>
          </a:bodyPr>
          <a:lstStyle>
            <a:lvl1pPr marL="0" indent="0" algn="ctr">
              <a:buNone/>
              <a:defRPr>
                <a:solidFill>
                  <a:schemeClr val="bg1"/>
                </a:solidFill>
              </a:defRPr>
            </a:lvl1pPr>
          </a:lstStyle>
          <a:p>
            <a:pPr lvl="0"/>
            <a:r>
              <a:rPr lang="en-US"/>
              <a:t>Section subtitle</a:t>
            </a:r>
            <a:endParaRPr lang="en-GB"/>
          </a:p>
        </p:txBody>
      </p:sp>
    </p:spTree>
    <p:extLst>
      <p:ext uri="{BB962C8B-B14F-4D97-AF65-F5344CB8AC3E}">
        <p14:creationId xmlns:p14="http://schemas.microsoft.com/office/powerpoint/2010/main" val="2290066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rait galle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Picture Placeholder 13">
            <a:extLst>
              <a:ext uri="{FF2B5EF4-FFF2-40B4-BE49-F238E27FC236}">
                <a16:creationId xmlns:a16="http://schemas.microsoft.com/office/drawing/2014/main" id="{D99CE703-1811-9A89-FF64-99F3B0C76FB8}"/>
              </a:ext>
            </a:extLst>
          </p:cNvPr>
          <p:cNvSpPr>
            <a:spLocks noGrp="1" noChangeAspect="1"/>
          </p:cNvSpPr>
          <p:nvPr>
            <p:ph type="pic" sz="quarter" idx="20"/>
          </p:nvPr>
        </p:nvSpPr>
        <p:spPr>
          <a:xfrm>
            <a:off x="839788" y="1412874"/>
            <a:ext cx="1440160" cy="1920213"/>
          </a:xfrm>
          <a:solidFill>
            <a:schemeClr val="tx2">
              <a:alpha val="70000"/>
            </a:schemeClr>
          </a:solidFill>
        </p:spPr>
        <p:txBody>
          <a:bodyPr/>
          <a:lstStyle>
            <a:lvl1pPr marL="0" indent="0">
              <a:buNone/>
              <a:defRPr/>
            </a:lvl1pPr>
          </a:lstStyle>
          <a:p>
            <a:endParaRPr lang="en-GB"/>
          </a:p>
        </p:txBody>
      </p:sp>
      <p:sp>
        <p:nvSpPr>
          <p:cNvPr id="24" name="Picture Placeholder 13">
            <a:extLst>
              <a:ext uri="{FF2B5EF4-FFF2-40B4-BE49-F238E27FC236}">
                <a16:creationId xmlns:a16="http://schemas.microsoft.com/office/drawing/2014/main" id="{B935734F-12D7-26CA-0A11-8128FC171F3C}"/>
              </a:ext>
            </a:extLst>
          </p:cNvPr>
          <p:cNvSpPr>
            <a:spLocks noGrp="1" noChangeAspect="1"/>
          </p:cNvSpPr>
          <p:nvPr>
            <p:ph type="pic" sz="quarter" idx="21"/>
          </p:nvPr>
        </p:nvSpPr>
        <p:spPr>
          <a:xfrm>
            <a:off x="2423592" y="1412875"/>
            <a:ext cx="1440160" cy="1920213"/>
          </a:xfrm>
          <a:solidFill>
            <a:schemeClr val="tx2"/>
          </a:solidFill>
        </p:spPr>
        <p:txBody>
          <a:bodyPr/>
          <a:lstStyle>
            <a:lvl1pPr marL="0" indent="0">
              <a:buNone/>
              <a:defRPr>
                <a:solidFill>
                  <a:schemeClr val="bg1"/>
                </a:solidFill>
              </a:defRPr>
            </a:lvl1pPr>
          </a:lstStyle>
          <a:p>
            <a:endParaRPr lang="en-GB"/>
          </a:p>
        </p:txBody>
      </p:sp>
      <p:sp>
        <p:nvSpPr>
          <p:cNvPr id="26" name="Rectangle 25">
            <a:extLst>
              <a:ext uri="{FF2B5EF4-FFF2-40B4-BE49-F238E27FC236}">
                <a16:creationId xmlns:a16="http://schemas.microsoft.com/office/drawing/2014/main" id="{D979E8DF-5292-C042-3769-0649FBF8F11E}"/>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Logo&#10;&#10;Description automatically generated with medium confidence">
            <a:extLst>
              <a:ext uri="{FF2B5EF4-FFF2-40B4-BE49-F238E27FC236}">
                <a16:creationId xmlns:a16="http://schemas.microsoft.com/office/drawing/2014/main" id="{2DA77A2F-833A-E259-6E7E-7121BC47E3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8" name="Text Placeholder 28">
            <a:extLst>
              <a:ext uri="{FF2B5EF4-FFF2-40B4-BE49-F238E27FC236}">
                <a16:creationId xmlns:a16="http://schemas.microsoft.com/office/drawing/2014/main" id="{3648494A-CA4A-B77E-8342-E69FAD032F34}"/>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Text Placeholder 2">
            <a:extLst>
              <a:ext uri="{FF2B5EF4-FFF2-40B4-BE49-F238E27FC236}">
                <a16:creationId xmlns:a16="http://schemas.microsoft.com/office/drawing/2014/main" id="{A18E7132-B1CC-D558-1E10-8EE1B79A6172}"/>
              </a:ext>
            </a:extLst>
          </p:cNvPr>
          <p:cNvSpPr>
            <a:spLocks noGrp="1"/>
          </p:cNvSpPr>
          <p:nvPr>
            <p:ph type="body" sz="quarter" idx="22" hasCustomPrompt="1"/>
          </p:nvPr>
        </p:nvSpPr>
        <p:spPr>
          <a:xfrm>
            <a:off x="839789" y="335699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4" name="Text Placeholder 2">
            <a:extLst>
              <a:ext uri="{FF2B5EF4-FFF2-40B4-BE49-F238E27FC236}">
                <a16:creationId xmlns:a16="http://schemas.microsoft.com/office/drawing/2014/main" id="{0581F21F-C1B3-2D66-6F54-FFCF4D716B5B}"/>
              </a:ext>
            </a:extLst>
          </p:cNvPr>
          <p:cNvSpPr>
            <a:spLocks noGrp="1"/>
          </p:cNvSpPr>
          <p:nvPr>
            <p:ph type="body" sz="quarter" idx="23" hasCustomPrompt="1"/>
          </p:nvPr>
        </p:nvSpPr>
        <p:spPr>
          <a:xfrm>
            <a:off x="2423592" y="3361434"/>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5" name="Picture Placeholder 13">
            <a:extLst>
              <a:ext uri="{FF2B5EF4-FFF2-40B4-BE49-F238E27FC236}">
                <a16:creationId xmlns:a16="http://schemas.microsoft.com/office/drawing/2014/main" id="{61139CDF-7AD2-49D1-5A64-70F54A9950B2}"/>
              </a:ext>
            </a:extLst>
          </p:cNvPr>
          <p:cNvSpPr>
            <a:spLocks noGrp="1" noChangeAspect="1"/>
          </p:cNvSpPr>
          <p:nvPr>
            <p:ph type="pic" sz="quarter" idx="24"/>
          </p:nvPr>
        </p:nvSpPr>
        <p:spPr>
          <a:xfrm>
            <a:off x="4029300" y="1412873"/>
            <a:ext cx="1440160" cy="1920213"/>
          </a:xfrm>
          <a:solidFill>
            <a:schemeClr val="tx2">
              <a:alpha val="70000"/>
            </a:schemeClr>
          </a:solidFill>
        </p:spPr>
        <p:txBody>
          <a:bodyPr/>
          <a:lstStyle>
            <a:lvl1pPr marL="0" indent="0">
              <a:buNone/>
              <a:defRPr/>
            </a:lvl1pPr>
          </a:lstStyle>
          <a:p>
            <a:endParaRPr lang="en-GB"/>
          </a:p>
        </p:txBody>
      </p:sp>
      <p:sp>
        <p:nvSpPr>
          <p:cNvPr id="16" name="Picture Placeholder 13">
            <a:extLst>
              <a:ext uri="{FF2B5EF4-FFF2-40B4-BE49-F238E27FC236}">
                <a16:creationId xmlns:a16="http://schemas.microsoft.com/office/drawing/2014/main" id="{AEB4545B-5EA4-1B4D-DDEE-447034440D15}"/>
              </a:ext>
            </a:extLst>
          </p:cNvPr>
          <p:cNvSpPr>
            <a:spLocks noGrp="1" noChangeAspect="1"/>
          </p:cNvSpPr>
          <p:nvPr>
            <p:ph type="pic" sz="quarter" idx="25"/>
          </p:nvPr>
        </p:nvSpPr>
        <p:spPr>
          <a:xfrm>
            <a:off x="5613104" y="1412874"/>
            <a:ext cx="1440160" cy="1920213"/>
          </a:xfrm>
          <a:solidFill>
            <a:schemeClr val="tx2"/>
          </a:solidFill>
        </p:spPr>
        <p:txBody>
          <a:bodyPr/>
          <a:lstStyle>
            <a:lvl1pPr marL="0" indent="0">
              <a:buNone/>
              <a:defRPr>
                <a:solidFill>
                  <a:schemeClr val="bg1"/>
                </a:solidFill>
              </a:defRPr>
            </a:lvl1pPr>
          </a:lstStyle>
          <a:p>
            <a:endParaRPr lang="en-GB"/>
          </a:p>
        </p:txBody>
      </p:sp>
      <p:sp>
        <p:nvSpPr>
          <p:cNvPr id="17" name="Text Placeholder 2">
            <a:extLst>
              <a:ext uri="{FF2B5EF4-FFF2-40B4-BE49-F238E27FC236}">
                <a16:creationId xmlns:a16="http://schemas.microsoft.com/office/drawing/2014/main" id="{D900AD74-8C8E-F396-883E-C411F9145A5E}"/>
              </a:ext>
            </a:extLst>
          </p:cNvPr>
          <p:cNvSpPr>
            <a:spLocks noGrp="1"/>
          </p:cNvSpPr>
          <p:nvPr>
            <p:ph type="body" sz="quarter" idx="26" hasCustomPrompt="1"/>
          </p:nvPr>
        </p:nvSpPr>
        <p:spPr>
          <a:xfrm>
            <a:off x="4029301" y="3356991"/>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8" name="Text Placeholder 2">
            <a:extLst>
              <a:ext uri="{FF2B5EF4-FFF2-40B4-BE49-F238E27FC236}">
                <a16:creationId xmlns:a16="http://schemas.microsoft.com/office/drawing/2014/main" id="{FD8AFAAE-43D1-94B8-4F77-E39C48726A35}"/>
              </a:ext>
            </a:extLst>
          </p:cNvPr>
          <p:cNvSpPr>
            <a:spLocks noGrp="1"/>
          </p:cNvSpPr>
          <p:nvPr>
            <p:ph type="body" sz="quarter" idx="27" hasCustomPrompt="1"/>
          </p:nvPr>
        </p:nvSpPr>
        <p:spPr>
          <a:xfrm>
            <a:off x="5613104" y="3361433"/>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19" name="Picture Placeholder 13">
            <a:extLst>
              <a:ext uri="{FF2B5EF4-FFF2-40B4-BE49-F238E27FC236}">
                <a16:creationId xmlns:a16="http://schemas.microsoft.com/office/drawing/2014/main" id="{488BB225-093C-117A-4F13-580582682F62}"/>
              </a:ext>
            </a:extLst>
          </p:cNvPr>
          <p:cNvSpPr>
            <a:spLocks noGrp="1" noChangeAspect="1"/>
          </p:cNvSpPr>
          <p:nvPr>
            <p:ph type="pic" sz="quarter" idx="28"/>
          </p:nvPr>
        </p:nvSpPr>
        <p:spPr>
          <a:xfrm>
            <a:off x="7218812" y="1412872"/>
            <a:ext cx="1440160" cy="1920213"/>
          </a:xfrm>
          <a:solidFill>
            <a:schemeClr val="tx2">
              <a:alpha val="70000"/>
            </a:schemeClr>
          </a:solidFill>
        </p:spPr>
        <p:txBody>
          <a:bodyPr/>
          <a:lstStyle>
            <a:lvl1pPr marL="0" indent="0">
              <a:buNone/>
              <a:defRPr/>
            </a:lvl1pPr>
          </a:lstStyle>
          <a:p>
            <a:endParaRPr lang="en-GB"/>
          </a:p>
        </p:txBody>
      </p:sp>
      <p:sp>
        <p:nvSpPr>
          <p:cNvPr id="20" name="Picture Placeholder 13">
            <a:extLst>
              <a:ext uri="{FF2B5EF4-FFF2-40B4-BE49-F238E27FC236}">
                <a16:creationId xmlns:a16="http://schemas.microsoft.com/office/drawing/2014/main" id="{C3F92A1D-DE93-603D-DD6F-7FB70DDCDE92}"/>
              </a:ext>
            </a:extLst>
          </p:cNvPr>
          <p:cNvSpPr>
            <a:spLocks noGrp="1" noChangeAspect="1"/>
          </p:cNvSpPr>
          <p:nvPr>
            <p:ph type="pic" sz="quarter" idx="29"/>
          </p:nvPr>
        </p:nvSpPr>
        <p:spPr>
          <a:xfrm>
            <a:off x="8802616" y="1412873"/>
            <a:ext cx="1440160" cy="1920213"/>
          </a:xfrm>
          <a:solidFill>
            <a:schemeClr val="tx2"/>
          </a:solidFill>
        </p:spPr>
        <p:txBody>
          <a:bodyPr/>
          <a:lstStyle>
            <a:lvl1pPr marL="0" indent="0">
              <a:buNone/>
              <a:defRPr>
                <a:solidFill>
                  <a:schemeClr val="bg1"/>
                </a:solidFill>
              </a:defRPr>
            </a:lvl1pPr>
          </a:lstStyle>
          <a:p>
            <a:endParaRPr lang="en-GB"/>
          </a:p>
        </p:txBody>
      </p:sp>
      <p:sp>
        <p:nvSpPr>
          <p:cNvPr id="22" name="Text Placeholder 2">
            <a:extLst>
              <a:ext uri="{FF2B5EF4-FFF2-40B4-BE49-F238E27FC236}">
                <a16:creationId xmlns:a16="http://schemas.microsoft.com/office/drawing/2014/main" id="{03BD1537-67CF-65DE-A50F-DFFBF152685D}"/>
              </a:ext>
            </a:extLst>
          </p:cNvPr>
          <p:cNvSpPr>
            <a:spLocks noGrp="1"/>
          </p:cNvSpPr>
          <p:nvPr>
            <p:ph type="body" sz="quarter" idx="30" hasCustomPrompt="1"/>
          </p:nvPr>
        </p:nvSpPr>
        <p:spPr>
          <a:xfrm>
            <a:off x="7218813" y="335699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29" name="Text Placeholder 2">
            <a:extLst>
              <a:ext uri="{FF2B5EF4-FFF2-40B4-BE49-F238E27FC236}">
                <a16:creationId xmlns:a16="http://schemas.microsoft.com/office/drawing/2014/main" id="{2B06F49D-EEAF-B309-28CD-115218756410}"/>
              </a:ext>
            </a:extLst>
          </p:cNvPr>
          <p:cNvSpPr>
            <a:spLocks noGrp="1"/>
          </p:cNvSpPr>
          <p:nvPr>
            <p:ph type="body" sz="quarter" idx="31" hasCustomPrompt="1"/>
          </p:nvPr>
        </p:nvSpPr>
        <p:spPr>
          <a:xfrm>
            <a:off x="8802616" y="3361432"/>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0" name="Picture Placeholder 13">
            <a:extLst>
              <a:ext uri="{FF2B5EF4-FFF2-40B4-BE49-F238E27FC236}">
                <a16:creationId xmlns:a16="http://schemas.microsoft.com/office/drawing/2014/main" id="{9515841B-D4FD-FBE6-E4F2-651A224E3536}"/>
              </a:ext>
            </a:extLst>
          </p:cNvPr>
          <p:cNvSpPr>
            <a:spLocks noGrp="1" noChangeAspect="1"/>
          </p:cNvSpPr>
          <p:nvPr>
            <p:ph type="pic" sz="quarter" idx="32"/>
          </p:nvPr>
        </p:nvSpPr>
        <p:spPr>
          <a:xfrm>
            <a:off x="83978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1" name="Text Placeholder 2">
            <a:extLst>
              <a:ext uri="{FF2B5EF4-FFF2-40B4-BE49-F238E27FC236}">
                <a16:creationId xmlns:a16="http://schemas.microsoft.com/office/drawing/2014/main" id="{B17925B4-F48E-2CD1-A932-99B8BFD0F0C7}"/>
              </a:ext>
            </a:extLst>
          </p:cNvPr>
          <p:cNvSpPr>
            <a:spLocks noGrp="1"/>
          </p:cNvSpPr>
          <p:nvPr>
            <p:ph type="body" sz="quarter" idx="33" hasCustomPrompt="1"/>
          </p:nvPr>
        </p:nvSpPr>
        <p:spPr>
          <a:xfrm>
            <a:off x="83978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2" name="Picture Placeholder 13">
            <a:extLst>
              <a:ext uri="{FF2B5EF4-FFF2-40B4-BE49-F238E27FC236}">
                <a16:creationId xmlns:a16="http://schemas.microsoft.com/office/drawing/2014/main" id="{915828FF-7BB8-AF7E-5C23-B7B8AD30AF7D}"/>
              </a:ext>
            </a:extLst>
          </p:cNvPr>
          <p:cNvSpPr>
            <a:spLocks noGrp="1" noChangeAspect="1"/>
          </p:cNvSpPr>
          <p:nvPr>
            <p:ph type="pic" sz="quarter" idx="34"/>
          </p:nvPr>
        </p:nvSpPr>
        <p:spPr>
          <a:xfrm>
            <a:off x="2423592" y="3975570"/>
            <a:ext cx="1440160" cy="1920213"/>
          </a:xfrm>
          <a:solidFill>
            <a:schemeClr val="tx2">
              <a:alpha val="70000"/>
            </a:schemeClr>
          </a:solidFill>
        </p:spPr>
        <p:txBody>
          <a:bodyPr/>
          <a:lstStyle>
            <a:lvl1pPr marL="0" indent="0">
              <a:buNone/>
              <a:defRPr/>
            </a:lvl1pPr>
          </a:lstStyle>
          <a:p>
            <a:endParaRPr lang="en-GB"/>
          </a:p>
        </p:txBody>
      </p:sp>
      <p:sp>
        <p:nvSpPr>
          <p:cNvPr id="33" name="Picture Placeholder 13">
            <a:extLst>
              <a:ext uri="{FF2B5EF4-FFF2-40B4-BE49-F238E27FC236}">
                <a16:creationId xmlns:a16="http://schemas.microsoft.com/office/drawing/2014/main" id="{AE888DE2-F46A-D090-BA04-9C386BED46BF}"/>
              </a:ext>
            </a:extLst>
          </p:cNvPr>
          <p:cNvSpPr>
            <a:spLocks noGrp="1" noChangeAspect="1"/>
          </p:cNvSpPr>
          <p:nvPr>
            <p:ph type="pic" sz="quarter" idx="35"/>
          </p:nvPr>
        </p:nvSpPr>
        <p:spPr>
          <a:xfrm>
            <a:off x="4007396" y="3975571"/>
            <a:ext cx="1440160" cy="1920213"/>
          </a:xfrm>
          <a:solidFill>
            <a:schemeClr val="tx2"/>
          </a:solidFill>
        </p:spPr>
        <p:txBody>
          <a:bodyPr/>
          <a:lstStyle>
            <a:lvl1pPr marL="0" indent="0">
              <a:buNone/>
              <a:defRPr>
                <a:solidFill>
                  <a:schemeClr val="bg1"/>
                </a:solidFill>
              </a:defRPr>
            </a:lvl1pPr>
          </a:lstStyle>
          <a:p>
            <a:endParaRPr lang="en-GB"/>
          </a:p>
        </p:txBody>
      </p:sp>
      <p:sp>
        <p:nvSpPr>
          <p:cNvPr id="34" name="Text Placeholder 2">
            <a:extLst>
              <a:ext uri="{FF2B5EF4-FFF2-40B4-BE49-F238E27FC236}">
                <a16:creationId xmlns:a16="http://schemas.microsoft.com/office/drawing/2014/main" id="{F4B24F28-87C4-6397-5932-9B92E2CB6ED4}"/>
              </a:ext>
            </a:extLst>
          </p:cNvPr>
          <p:cNvSpPr>
            <a:spLocks noGrp="1"/>
          </p:cNvSpPr>
          <p:nvPr>
            <p:ph type="body" sz="quarter" idx="36" hasCustomPrompt="1"/>
          </p:nvPr>
        </p:nvSpPr>
        <p:spPr>
          <a:xfrm>
            <a:off x="2423593" y="5919688"/>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5" name="Text Placeholder 2">
            <a:extLst>
              <a:ext uri="{FF2B5EF4-FFF2-40B4-BE49-F238E27FC236}">
                <a16:creationId xmlns:a16="http://schemas.microsoft.com/office/drawing/2014/main" id="{6E6588E0-4869-F184-647B-FF639A3AC485}"/>
              </a:ext>
            </a:extLst>
          </p:cNvPr>
          <p:cNvSpPr>
            <a:spLocks noGrp="1"/>
          </p:cNvSpPr>
          <p:nvPr>
            <p:ph type="body" sz="quarter" idx="37" hasCustomPrompt="1"/>
          </p:nvPr>
        </p:nvSpPr>
        <p:spPr>
          <a:xfrm>
            <a:off x="4007396" y="5924130"/>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6" name="Picture Placeholder 13">
            <a:extLst>
              <a:ext uri="{FF2B5EF4-FFF2-40B4-BE49-F238E27FC236}">
                <a16:creationId xmlns:a16="http://schemas.microsoft.com/office/drawing/2014/main" id="{B8508731-B7CA-43A0-1F07-D1E86DA03DEF}"/>
              </a:ext>
            </a:extLst>
          </p:cNvPr>
          <p:cNvSpPr>
            <a:spLocks noGrp="1" noChangeAspect="1"/>
          </p:cNvSpPr>
          <p:nvPr>
            <p:ph type="pic" sz="quarter" idx="38"/>
          </p:nvPr>
        </p:nvSpPr>
        <p:spPr>
          <a:xfrm>
            <a:off x="5613104" y="3975569"/>
            <a:ext cx="1440160" cy="1920213"/>
          </a:xfrm>
          <a:solidFill>
            <a:schemeClr val="tx2">
              <a:alpha val="70000"/>
            </a:schemeClr>
          </a:solidFill>
        </p:spPr>
        <p:txBody>
          <a:bodyPr/>
          <a:lstStyle>
            <a:lvl1pPr marL="0" indent="0">
              <a:buNone/>
              <a:defRPr/>
            </a:lvl1pPr>
          </a:lstStyle>
          <a:p>
            <a:endParaRPr lang="en-GB"/>
          </a:p>
        </p:txBody>
      </p:sp>
      <p:sp>
        <p:nvSpPr>
          <p:cNvPr id="37" name="Picture Placeholder 13">
            <a:extLst>
              <a:ext uri="{FF2B5EF4-FFF2-40B4-BE49-F238E27FC236}">
                <a16:creationId xmlns:a16="http://schemas.microsoft.com/office/drawing/2014/main" id="{0606AFFA-5C2A-E777-E4E6-229EC1FEBACD}"/>
              </a:ext>
            </a:extLst>
          </p:cNvPr>
          <p:cNvSpPr>
            <a:spLocks noGrp="1" noChangeAspect="1"/>
          </p:cNvSpPr>
          <p:nvPr>
            <p:ph type="pic" sz="quarter" idx="39"/>
          </p:nvPr>
        </p:nvSpPr>
        <p:spPr>
          <a:xfrm>
            <a:off x="7196908" y="3975570"/>
            <a:ext cx="1440160" cy="1920213"/>
          </a:xfrm>
          <a:solidFill>
            <a:schemeClr val="tx2"/>
          </a:solidFill>
        </p:spPr>
        <p:txBody>
          <a:bodyPr/>
          <a:lstStyle>
            <a:lvl1pPr marL="0" indent="0">
              <a:buNone/>
              <a:defRPr>
                <a:solidFill>
                  <a:schemeClr val="bg1"/>
                </a:solidFill>
              </a:defRPr>
            </a:lvl1pPr>
          </a:lstStyle>
          <a:p>
            <a:endParaRPr lang="en-GB"/>
          </a:p>
        </p:txBody>
      </p:sp>
      <p:sp>
        <p:nvSpPr>
          <p:cNvPr id="38" name="Text Placeholder 2">
            <a:extLst>
              <a:ext uri="{FF2B5EF4-FFF2-40B4-BE49-F238E27FC236}">
                <a16:creationId xmlns:a16="http://schemas.microsoft.com/office/drawing/2014/main" id="{A7FF5EC1-850D-2D7E-3B00-2E7AAE128B77}"/>
              </a:ext>
            </a:extLst>
          </p:cNvPr>
          <p:cNvSpPr>
            <a:spLocks noGrp="1"/>
          </p:cNvSpPr>
          <p:nvPr>
            <p:ph type="body" sz="quarter" idx="40" hasCustomPrompt="1"/>
          </p:nvPr>
        </p:nvSpPr>
        <p:spPr>
          <a:xfrm>
            <a:off x="5613105" y="5919687"/>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39" name="Text Placeholder 2">
            <a:extLst>
              <a:ext uri="{FF2B5EF4-FFF2-40B4-BE49-F238E27FC236}">
                <a16:creationId xmlns:a16="http://schemas.microsoft.com/office/drawing/2014/main" id="{6DD9AC3A-9AF7-76E7-B075-74B58905838A}"/>
              </a:ext>
            </a:extLst>
          </p:cNvPr>
          <p:cNvSpPr>
            <a:spLocks noGrp="1"/>
          </p:cNvSpPr>
          <p:nvPr>
            <p:ph type="body" sz="quarter" idx="41" hasCustomPrompt="1"/>
          </p:nvPr>
        </p:nvSpPr>
        <p:spPr>
          <a:xfrm>
            <a:off x="7196908" y="5924129"/>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0" name="Picture Placeholder 13">
            <a:extLst>
              <a:ext uri="{FF2B5EF4-FFF2-40B4-BE49-F238E27FC236}">
                <a16:creationId xmlns:a16="http://schemas.microsoft.com/office/drawing/2014/main" id="{8C0991D4-686F-D0CC-EA69-6F2E3CBF0511}"/>
              </a:ext>
            </a:extLst>
          </p:cNvPr>
          <p:cNvSpPr>
            <a:spLocks noGrp="1" noChangeAspect="1"/>
          </p:cNvSpPr>
          <p:nvPr>
            <p:ph type="pic" sz="quarter" idx="42"/>
          </p:nvPr>
        </p:nvSpPr>
        <p:spPr>
          <a:xfrm>
            <a:off x="8802616" y="3975568"/>
            <a:ext cx="1440160" cy="1920213"/>
          </a:xfrm>
          <a:solidFill>
            <a:schemeClr val="tx2">
              <a:alpha val="70000"/>
            </a:schemeClr>
          </a:solidFill>
        </p:spPr>
        <p:txBody>
          <a:bodyPr/>
          <a:lstStyle>
            <a:lvl1pPr marL="0" indent="0">
              <a:buNone/>
              <a:defRPr/>
            </a:lvl1pPr>
          </a:lstStyle>
          <a:p>
            <a:endParaRPr lang="en-GB"/>
          </a:p>
        </p:txBody>
      </p:sp>
      <p:sp>
        <p:nvSpPr>
          <p:cNvPr id="41" name="Text Placeholder 2">
            <a:extLst>
              <a:ext uri="{FF2B5EF4-FFF2-40B4-BE49-F238E27FC236}">
                <a16:creationId xmlns:a16="http://schemas.microsoft.com/office/drawing/2014/main" id="{2D13E90E-0ACA-C069-6CD3-D672919AF49C}"/>
              </a:ext>
            </a:extLst>
          </p:cNvPr>
          <p:cNvSpPr>
            <a:spLocks noGrp="1"/>
          </p:cNvSpPr>
          <p:nvPr>
            <p:ph type="body" sz="quarter" idx="43" hasCustomPrompt="1"/>
          </p:nvPr>
        </p:nvSpPr>
        <p:spPr>
          <a:xfrm>
            <a:off x="8802617" y="5919686"/>
            <a:ext cx="1440160" cy="216024"/>
          </a:xfrm>
        </p:spPr>
        <p:txBody>
          <a:bodyPr wrap="square" lIns="0" tIns="0" rIns="0" bIns="0" anchor="ctr" anchorCtr="0">
            <a:noAutofit/>
          </a:bodyPr>
          <a:lstStyle>
            <a:lvl1pPr marL="0" indent="0" algn="ctr">
              <a:buNone/>
              <a:defRPr sz="1200">
                <a:solidFill>
                  <a:schemeClr val="tx1"/>
                </a:solidFill>
              </a:defRPr>
            </a:lvl1pPr>
            <a:lvl5pPr marL="1828800" indent="0" algn="ctr">
              <a:buFont typeface="+mj-lt"/>
              <a:buNone/>
              <a:defRPr lang="en-GB" sz="1000" dirty="0"/>
            </a:lvl5pPr>
          </a:lstStyle>
          <a:p>
            <a:pPr lvl="0"/>
            <a:r>
              <a:rPr lang="en-GB"/>
              <a:t>Name</a:t>
            </a:r>
          </a:p>
        </p:txBody>
      </p:sp>
      <p:sp>
        <p:nvSpPr>
          <p:cNvPr id="4" name="Footer Placeholder 3">
            <a:extLst>
              <a:ext uri="{FF2B5EF4-FFF2-40B4-BE49-F238E27FC236}">
                <a16:creationId xmlns:a16="http://schemas.microsoft.com/office/drawing/2014/main" id="{B05A4EB0-0C0D-C68F-EE40-56359CEE0756}"/>
              </a:ext>
            </a:extLst>
          </p:cNvPr>
          <p:cNvSpPr>
            <a:spLocks noGrp="1"/>
          </p:cNvSpPr>
          <p:nvPr>
            <p:ph type="ftr" sz="quarter" idx="44"/>
          </p:nvPr>
        </p:nvSpPr>
        <p:spPr/>
        <p:txBody>
          <a:bodyPr/>
          <a:lstStyle/>
          <a:p>
            <a:r>
              <a:rPr lang="en-GB"/>
              <a:t>Presentation title</a:t>
            </a:r>
          </a:p>
        </p:txBody>
      </p:sp>
    </p:spTree>
    <p:extLst>
      <p:ext uri="{BB962C8B-B14F-4D97-AF65-F5344CB8AC3E}">
        <p14:creationId xmlns:p14="http://schemas.microsoft.com/office/powerpoint/2010/main" val="134467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A52C47-3B56-00CE-FDAA-F5CEC024CCE0}"/>
              </a:ext>
            </a:extLst>
          </p:cNvPr>
          <p:cNvSpPr txBox="1"/>
          <p:nvPr userDrawn="1"/>
        </p:nvSpPr>
        <p:spPr>
          <a:xfrm>
            <a:off x="3048712" y="4293096"/>
            <a:ext cx="6097424" cy="1569660"/>
          </a:xfrm>
          <a:prstGeom prst="rect">
            <a:avLst/>
          </a:prstGeom>
          <a:noFill/>
        </p:spPr>
        <p:txBody>
          <a:bodyPr wrap="square">
            <a:spAutoFit/>
          </a:bodyPr>
          <a:lstStyle/>
          <a:p>
            <a:pPr algn="ctr">
              <a:buFont typeface="Arial" panose="020B0604020202020204" pitchFamily="34" charset="0"/>
              <a:buNone/>
            </a:pPr>
            <a:r>
              <a:rPr lang="en-GB" sz="1600" b="0" i="0">
                <a:solidFill>
                  <a:srgbClr val="FFFFFF"/>
                </a:solidFill>
                <a:effectLst/>
                <a:latin typeface="+mj-lt"/>
                <a:hlinkClick r:id="rId2"/>
              </a:rPr>
              <a:t>www.sgul.ac.uk</a:t>
            </a: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endParaRPr lang="en-GB" sz="1600" b="0" i="0">
              <a:solidFill>
                <a:srgbClr val="FFFFFF"/>
              </a:solidFill>
              <a:effectLst/>
              <a:latin typeface="+mj-lt"/>
            </a:endParaRPr>
          </a:p>
          <a:p>
            <a:pPr algn="ctr">
              <a:buFont typeface="Arial" panose="020B0604020202020204" pitchFamily="34" charset="0"/>
              <a:buNone/>
            </a:pPr>
            <a:r>
              <a:rPr lang="en-GB" sz="1600" b="0" i="0">
                <a:solidFill>
                  <a:srgbClr val="FFFFFF"/>
                </a:solidFill>
                <a:effectLst/>
                <a:latin typeface="+mj-lt"/>
              </a:rPr>
              <a:t>St George's, University of London</a:t>
            </a:r>
            <a:br>
              <a:rPr lang="en-GB" sz="1600" b="0" i="0">
                <a:solidFill>
                  <a:srgbClr val="FFFFFF"/>
                </a:solidFill>
                <a:effectLst/>
                <a:latin typeface="+mj-lt"/>
              </a:rPr>
            </a:br>
            <a:r>
              <a:rPr lang="en-GB" sz="1600" b="0" i="0">
                <a:solidFill>
                  <a:srgbClr val="FFFFFF"/>
                </a:solidFill>
                <a:effectLst/>
                <a:latin typeface="+mj-lt"/>
              </a:rPr>
              <a:t>Cranmer Terrace</a:t>
            </a:r>
            <a:br>
              <a:rPr lang="en-GB" sz="1600" b="0" i="0">
                <a:solidFill>
                  <a:srgbClr val="FFFFFF"/>
                </a:solidFill>
                <a:effectLst/>
                <a:latin typeface="+mj-lt"/>
              </a:rPr>
            </a:br>
            <a:r>
              <a:rPr lang="en-GB" sz="1600" b="0" i="0">
                <a:solidFill>
                  <a:srgbClr val="FFFFFF"/>
                </a:solidFill>
                <a:effectLst/>
                <a:latin typeface="+mj-lt"/>
              </a:rPr>
              <a:t>London SW17 0RE</a:t>
            </a:r>
          </a:p>
        </p:txBody>
      </p:sp>
      <p:pic>
        <p:nvPicPr>
          <p:cNvPr id="6" name="Picture 5" descr="Logo&#10;&#10;Description automatically generated">
            <a:extLst>
              <a:ext uri="{FF2B5EF4-FFF2-40B4-BE49-F238E27FC236}">
                <a16:creationId xmlns:a16="http://schemas.microsoft.com/office/drawing/2014/main" id="{5C1ECA77-C4FB-F7F8-FF9B-B8C86E43A6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939" y="1416566"/>
            <a:ext cx="2684122" cy="2424964"/>
          </a:xfrm>
          <a:prstGeom prst="rect">
            <a:avLst/>
          </a:prstGeom>
        </p:spPr>
      </p:pic>
    </p:spTree>
    <p:extLst>
      <p:ext uri="{BB962C8B-B14F-4D97-AF65-F5344CB8AC3E}">
        <p14:creationId xmlns:p14="http://schemas.microsoft.com/office/powerpoint/2010/main" val="30971487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81831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al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C61E93-838E-40AD-B703-A83B08A124EB}"/>
              </a:ext>
            </a:extLst>
          </p:cNvPr>
          <p:cNvSpPr>
            <a:spLocks noGrp="1"/>
          </p:cNvSpPr>
          <p:nvPr>
            <p:ph idx="1"/>
          </p:nvPr>
        </p:nvSpPr>
        <p:spPr>
          <a:xfrm>
            <a:off x="839788" y="1412875"/>
            <a:ext cx="10515600" cy="49339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Rectangle 26">
            <a:extLst>
              <a:ext uri="{FF2B5EF4-FFF2-40B4-BE49-F238E27FC236}">
                <a16:creationId xmlns:a16="http://schemas.microsoft.com/office/drawing/2014/main" id="{55A99987-48DD-969D-8BE5-E228C95817F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descr="Logo&#10;&#10;Description automatically generated with medium confidence">
            <a:extLst>
              <a:ext uri="{FF2B5EF4-FFF2-40B4-BE49-F238E27FC236}">
                <a16:creationId xmlns:a16="http://schemas.microsoft.com/office/drawing/2014/main" id="{3BA5F1A4-FDDB-1480-11A5-4C9B152335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9" name="Text Placeholder 28">
            <a:extLst>
              <a:ext uri="{FF2B5EF4-FFF2-40B4-BE49-F238E27FC236}">
                <a16:creationId xmlns:a16="http://schemas.microsoft.com/office/drawing/2014/main" id="{8321995E-E38E-A8C8-20FA-E8C2853C73B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0" name="Footer Placeholder 29">
            <a:extLst>
              <a:ext uri="{FF2B5EF4-FFF2-40B4-BE49-F238E27FC236}">
                <a16:creationId xmlns:a16="http://schemas.microsoft.com/office/drawing/2014/main" id="{B2EE932D-1452-89DE-C10D-E2DC734909D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07847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age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BA748F13-FED7-EB20-D1F0-C501903202AC}"/>
              </a:ext>
            </a:extLst>
          </p:cNvPr>
          <p:cNvSpPr>
            <a:spLocks noGrp="1"/>
          </p:cNvSpPr>
          <p:nvPr>
            <p:ph type="pic" sz="quarter" idx="11" hasCustomPrompt="1"/>
          </p:nvPr>
        </p:nvSpPr>
        <p:spPr>
          <a:xfrm>
            <a:off x="0" y="908720"/>
            <a:ext cx="12191999" cy="5949279"/>
          </a:xfrm>
        </p:spPr>
        <p:txBody>
          <a:bodyPr anchor="ctr"/>
          <a:lstStyle>
            <a:lvl1pPr marL="0" indent="0" algn="ctr">
              <a:buNone/>
              <a:defRPr>
                <a:solidFill>
                  <a:schemeClr val="tx1"/>
                </a:solidFill>
              </a:defRPr>
            </a:lvl1pPr>
          </a:lstStyle>
          <a:p>
            <a:r>
              <a:rPr lang="en-GB"/>
              <a:t>Click icon to insert full page image</a:t>
            </a:r>
          </a:p>
        </p:txBody>
      </p:sp>
      <p:sp>
        <p:nvSpPr>
          <p:cNvPr id="18" name="Text Placeholder 11">
            <a:extLst>
              <a:ext uri="{FF2B5EF4-FFF2-40B4-BE49-F238E27FC236}">
                <a16:creationId xmlns:a16="http://schemas.microsoft.com/office/drawing/2014/main" id="{1E588C58-71DD-F92E-535D-B9AD8676B9D9}"/>
              </a:ext>
            </a:extLst>
          </p:cNvPr>
          <p:cNvSpPr>
            <a:spLocks noGrp="1"/>
          </p:cNvSpPr>
          <p:nvPr>
            <p:ph type="body" sz="quarter" idx="12" hasCustomPrompt="1"/>
          </p:nvPr>
        </p:nvSpPr>
        <p:spPr>
          <a:xfrm>
            <a:off x="3953061" y="5761710"/>
            <a:ext cx="4285876" cy="585115"/>
          </a:xfrm>
          <a:solidFill>
            <a:schemeClr val="tx2"/>
          </a:solidFill>
        </p:spPr>
        <p:txBody>
          <a:bodyPr lIns="180000" tIns="180000" rIns="180000" bIns="180000" anchor="ctr" anchorCtr="0">
            <a:spAutoFit/>
          </a:bodyPr>
          <a:lstStyle>
            <a:lvl1pPr marL="0" indent="0" algn="ctr">
              <a:buNone/>
              <a:defRPr sz="1600" b="1" cap="all" spc="1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text about image</a:t>
            </a:r>
          </a:p>
        </p:txBody>
      </p:sp>
      <p:sp>
        <p:nvSpPr>
          <p:cNvPr id="30" name="Rectangle 29">
            <a:extLst>
              <a:ext uri="{FF2B5EF4-FFF2-40B4-BE49-F238E27FC236}">
                <a16:creationId xmlns:a16="http://schemas.microsoft.com/office/drawing/2014/main" id="{3E010962-E509-653E-A0EC-C83F22C096E5}"/>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descr="Logo&#10;&#10;Description automatically generated with medium confidence">
            <a:extLst>
              <a:ext uri="{FF2B5EF4-FFF2-40B4-BE49-F238E27FC236}">
                <a16:creationId xmlns:a16="http://schemas.microsoft.com/office/drawing/2014/main" id="{CA628CFE-E012-6191-9F9B-DC21C89EA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32" name="Text Placeholder 28">
            <a:extLst>
              <a:ext uri="{FF2B5EF4-FFF2-40B4-BE49-F238E27FC236}">
                <a16:creationId xmlns:a16="http://schemas.microsoft.com/office/drawing/2014/main" id="{785DEC19-3C3C-7B97-3EE6-C829285EED4A}"/>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 name="Footer Placeholder 1">
            <a:extLst>
              <a:ext uri="{FF2B5EF4-FFF2-40B4-BE49-F238E27FC236}">
                <a16:creationId xmlns:a16="http://schemas.microsoft.com/office/drawing/2014/main" id="{71988146-3BBB-F781-B682-424247550041}"/>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463245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23EEBAC-8911-2D99-BD24-06ED7296F4DA}"/>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Logo&#10;&#10;Description automatically generated with medium confidence">
            <a:extLst>
              <a:ext uri="{FF2B5EF4-FFF2-40B4-BE49-F238E27FC236}">
                <a16:creationId xmlns:a16="http://schemas.microsoft.com/office/drawing/2014/main" id="{6AF66508-B74C-D615-08E5-33FB471C36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5" name="Text Placeholder 28">
            <a:extLst>
              <a:ext uri="{FF2B5EF4-FFF2-40B4-BE49-F238E27FC236}">
                <a16:creationId xmlns:a16="http://schemas.microsoft.com/office/drawing/2014/main" id="{9E2C64E2-C56A-5FB1-5A86-7B7BA3DF5E65}"/>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3" name="Media Placeholder 2">
            <a:extLst>
              <a:ext uri="{FF2B5EF4-FFF2-40B4-BE49-F238E27FC236}">
                <a16:creationId xmlns:a16="http://schemas.microsoft.com/office/drawing/2014/main" id="{AC1068C2-6E54-0838-AAB7-D5652B32B146}"/>
              </a:ext>
            </a:extLst>
          </p:cNvPr>
          <p:cNvSpPr>
            <a:spLocks noGrp="1"/>
          </p:cNvSpPr>
          <p:nvPr>
            <p:ph type="media" sz="quarter" idx="14"/>
          </p:nvPr>
        </p:nvSpPr>
        <p:spPr>
          <a:xfrm>
            <a:off x="839788" y="1412875"/>
            <a:ext cx="10512425" cy="4933950"/>
          </a:xfrm>
          <a:solidFill>
            <a:schemeClr val="tx2">
              <a:alpha val="22000"/>
            </a:schemeClr>
          </a:solidFill>
        </p:spPr>
        <p:txBody>
          <a:bodyPr/>
          <a:lstStyle>
            <a:lvl1pPr marL="0" indent="0" algn="ctr">
              <a:buNone/>
              <a:defRPr/>
            </a:lvl1pPr>
          </a:lstStyle>
          <a:p>
            <a:endParaRPr lang="en-GB"/>
          </a:p>
          <a:p>
            <a:endParaRPr lang="en-GB"/>
          </a:p>
          <a:p>
            <a:endParaRPr lang="en-GB"/>
          </a:p>
          <a:p>
            <a:endParaRPr lang="en-GB"/>
          </a:p>
          <a:p>
            <a:endParaRPr lang="en-GB"/>
          </a:p>
          <a:p>
            <a:r>
              <a:rPr lang="en-GB"/>
              <a:t>Click to insert full page video</a:t>
            </a:r>
          </a:p>
        </p:txBody>
      </p:sp>
      <p:sp>
        <p:nvSpPr>
          <p:cNvPr id="4" name="Footer Placeholder 3">
            <a:extLst>
              <a:ext uri="{FF2B5EF4-FFF2-40B4-BE49-F238E27FC236}">
                <a16:creationId xmlns:a16="http://schemas.microsoft.com/office/drawing/2014/main" id="{A30C5A2D-6711-DEDA-C447-92A6B5D2E63A}"/>
              </a:ext>
            </a:extLst>
          </p:cNvPr>
          <p:cNvSpPr>
            <a:spLocks noGrp="1"/>
          </p:cNvSpPr>
          <p:nvPr>
            <p:ph type="ftr" sz="quarter" idx="15"/>
          </p:nvPr>
        </p:nvSpPr>
        <p:spPr/>
        <p:txBody>
          <a:bodyPr/>
          <a:lstStyle/>
          <a:p>
            <a:r>
              <a:rPr lang="en-GB"/>
              <a:t>Presentation title</a:t>
            </a:r>
          </a:p>
        </p:txBody>
      </p:sp>
    </p:spTree>
    <p:extLst>
      <p:ext uri="{BB962C8B-B14F-4D97-AF65-F5344CB8AC3E}">
        <p14:creationId xmlns:p14="http://schemas.microsoft.com/office/powerpoint/2010/main" val="1014677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B984A25-83A9-80BA-CA11-64B9B5FD16A7}"/>
              </a:ext>
            </a:extLst>
          </p:cNvPr>
          <p:cNvSpPr>
            <a:spLocks noGrp="1"/>
          </p:cNvSpPr>
          <p:nvPr>
            <p:ph type="body" sz="quarter" idx="10" hasCustomPrompt="1"/>
          </p:nvPr>
        </p:nvSpPr>
        <p:spPr>
          <a:xfrm>
            <a:off x="838200" y="1412875"/>
            <a:ext cx="5181600" cy="4933950"/>
          </a:xfrm>
        </p:spPr>
        <p:txBody>
          <a:bodyPr/>
          <a:lstStyle>
            <a:lvl1pPr>
              <a:defRPr/>
            </a:lvl1pPr>
          </a:lstStyle>
          <a:p>
            <a:pPr lvl="0"/>
            <a:r>
              <a:rPr lang="en-US"/>
              <a:t>Insert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Picture Placeholder 15">
            <a:extLst>
              <a:ext uri="{FF2B5EF4-FFF2-40B4-BE49-F238E27FC236}">
                <a16:creationId xmlns:a16="http://schemas.microsoft.com/office/drawing/2014/main" id="{CEB9CF8C-8E7C-3229-7D5A-2679D7D76C28}"/>
              </a:ext>
            </a:extLst>
          </p:cNvPr>
          <p:cNvSpPr>
            <a:spLocks noGrp="1"/>
          </p:cNvSpPr>
          <p:nvPr>
            <p:ph type="pic" sz="quarter" idx="11" hasCustomPrompt="1"/>
          </p:nvPr>
        </p:nvSpPr>
        <p:spPr>
          <a:xfrm>
            <a:off x="6167438" y="1412875"/>
            <a:ext cx="5181600" cy="4933950"/>
          </a:xfrm>
          <a:solidFill>
            <a:schemeClr val="tx2"/>
          </a:solidFill>
        </p:spPr>
        <p:txBody>
          <a:bodyPr anchor="ctr"/>
          <a:lstStyle>
            <a:lvl1pPr marL="0" indent="0" algn="ctr">
              <a:buNone/>
              <a:defRPr>
                <a:solidFill>
                  <a:schemeClr val="bg1"/>
                </a:solidFill>
              </a:defRPr>
            </a:lvl1pPr>
          </a:lstStyle>
          <a:p>
            <a:r>
              <a:rPr lang="en-GB"/>
              <a:t>Click icon to insert picture</a:t>
            </a:r>
          </a:p>
        </p:txBody>
      </p:sp>
      <p:sp>
        <p:nvSpPr>
          <p:cNvPr id="20" name="Rectangle 19">
            <a:extLst>
              <a:ext uri="{FF2B5EF4-FFF2-40B4-BE49-F238E27FC236}">
                <a16:creationId xmlns:a16="http://schemas.microsoft.com/office/drawing/2014/main" id="{1F930BE9-279A-C473-B3C2-B77BD5797512}"/>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Logo&#10;&#10;Description automatically generated with medium confidence">
            <a:extLst>
              <a:ext uri="{FF2B5EF4-FFF2-40B4-BE49-F238E27FC236}">
                <a16:creationId xmlns:a16="http://schemas.microsoft.com/office/drawing/2014/main" id="{0194F790-8FD3-2E54-7905-72B3FF449C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22" name="Text Placeholder 28">
            <a:extLst>
              <a:ext uri="{FF2B5EF4-FFF2-40B4-BE49-F238E27FC236}">
                <a16:creationId xmlns:a16="http://schemas.microsoft.com/office/drawing/2014/main" id="{6DFA91F8-3879-A4D2-57D3-98CB7BD1AE2C}"/>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23" name="Footer Placeholder 22">
            <a:extLst>
              <a:ext uri="{FF2B5EF4-FFF2-40B4-BE49-F238E27FC236}">
                <a16:creationId xmlns:a16="http://schemas.microsoft.com/office/drawing/2014/main" id="{61578997-0156-331A-F601-F6D36AA06B20}"/>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2389178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side by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BABB3-2C8E-4B90-9450-D40ECFFB9D11}"/>
              </a:ext>
            </a:extLst>
          </p:cNvPr>
          <p:cNvSpPr>
            <a:spLocks noGrp="1"/>
          </p:cNvSpPr>
          <p:nvPr>
            <p:ph sz="half" idx="1" hasCustomPrompt="1"/>
          </p:nvPr>
        </p:nvSpPr>
        <p:spPr>
          <a:xfrm>
            <a:off x="838200" y="1412874"/>
            <a:ext cx="5181600" cy="4933951"/>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8D1329-9EF7-40CF-8906-97FCAA8DD5CB}"/>
              </a:ext>
            </a:extLst>
          </p:cNvPr>
          <p:cNvSpPr>
            <a:spLocks noGrp="1"/>
          </p:cNvSpPr>
          <p:nvPr>
            <p:ph sz="half" idx="2" hasCustomPrompt="1"/>
          </p:nvPr>
        </p:nvSpPr>
        <p:spPr>
          <a:xfrm>
            <a:off x="6159298" y="1412875"/>
            <a:ext cx="5181600" cy="4933950"/>
          </a:xfrm>
          <a:prstGeom prst="rect">
            <a:avLst/>
          </a:prstGeom>
          <a:solidFill>
            <a:schemeClr val="tx2">
              <a:alpha val="20000"/>
            </a:schemeClr>
          </a:solidFill>
        </p:spPr>
        <p:txBody>
          <a:bodyPr/>
          <a:lstStyle>
            <a:lvl1pPr>
              <a:defRPr/>
            </a:lvl1pPr>
          </a:lstStyle>
          <a:p>
            <a:pPr lvl="0"/>
            <a:r>
              <a:rPr lang="en-US"/>
              <a:t>Insert text or picture</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Rectangle 14">
            <a:extLst>
              <a:ext uri="{FF2B5EF4-FFF2-40B4-BE49-F238E27FC236}">
                <a16:creationId xmlns:a16="http://schemas.microsoft.com/office/drawing/2014/main" id="{6346FC3D-9B8B-AE69-4ED3-CAE637AA05D4}"/>
              </a:ext>
            </a:extLst>
          </p:cNvPr>
          <p:cNvSpPr>
            <a:spLocks/>
          </p:cNvSpPr>
          <p:nvPr userDrawn="1"/>
        </p:nvSpPr>
        <p:spPr>
          <a:xfrm>
            <a:off x="0" y="-111511"/>
            <a:ext cx="12192000" cy="10202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Logo&#10;&#10;Description automatically generated with medium confidence">
            <a:extLst>
              <a:ext uri="{FF2B5EF4-FFF2-40B4-BE49-F238E27FC236}">
                <a16:creationId xmlns:a16="http://schemas.microsoft.com/office/drawing/2014/main" id="{19833ED2-252B-32D5-69ED-D1C33C9BBB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82526" y="-111511"/>
            <a:ext cx="1709473" cy="1020232"/>
          </a:xfrm>
          <a:prstGeom prst="rect">
            <a:avLst/>
          </a:prstGeom>
        </p:spPr>
      </p:pic>
      <p:sp>
        <p:nvSpPr>
          <p:cNvPr id="17" name="Text Placeholder 28">
            <a:extLst>
              <a:ext uri="{FF2B5EF4-FFF2-40B4-BE49-F238E27FC236}">
                <a16:creationId xmlns:a16="http://schemas.microsoft.com/office/drawing/2014/main" id="{15C52681-A01F-1CAC-AF79-C03871A0E310}"/>
              </a:ext>
            </a:extLst>
          </p:cNvPr>
          <p:cNvSpPr>
            <a:spLocks noGrp="1"/>
          </p:cNvSpPr>
          <p:nvPr>
            <p:ph type="body" sz="quarter" idx="13" hasCustomPrompt="1"/>
          </p:nvPr>
        </p:nvSpPr>
        <p:spPr>
          <a:xfrm>
            <a:off x="838200" y="136374"/>
            <a:ext cx="9506272" cy="480131"/>
          </a:xfrm>
        </p:spPr>
        <p:txBody>
          <a:bodyPr wrap="square" anchor="ctr" anchorCtr="0">
            <a:normAutofit/>
          </a:bodyPr>
          <a:lstStyle>
            <a:lvl1pPr marL="0" indent="0">
              <a:buNone/>
              <a:defRPr>
                <a:solidFill>
                  <a:schemeClr val="bg1"/>
                </a:solidFill>
              </a:defRPr>
            </a:lvl1pPr>
          </a:lstStyle>
          <a:p>
            <a:pPr lvl="0"/>
            <a:r>
              <a:rPr lang="en-US"/>
              <a:t>Page title</a:t>
            </a:r>
            <a:endParaRPr lang="en-GB"/>
          </a:p>
        </p:txBody>
      </p:sp>
      <p:sp>
        <p:nvSpPr>
          <p:cNvPr id="18" name="Footer Placeholder 17">
            <a:extLst>
              <a:ext uri="{FF2B5EF4-FFF2-40B4-BE49-F238E27FC236}">
                <a16:creationId xmlns:a16="http://schemas.microsoft.com/office/drawing/2014/main" id="{A275D351-2190-5D75-EC72-7BA8D65AE11C}"/>
              </a:ext>
            </a:extLst>
          </p:cNvPr>
          <p:cNvSpPr>
            <a:spLocks noGrp="1"/>
          </p:cNvSpPr>
          <p:nvPr>
            <p:ph type="ftr" sz="quarter" idx="14"/>
          </p:nvPr>
        </p:nvSpPr>
        <p:spPr/>
        <p:txBody>
          <a:bodyPr/>
          <a:lstStyle/>
          <a:p>
            <a:r>
              <a:rPr lang="en-GB"/>
              <a:t>Presentation title</a:t>
            </a:r>
          </a:p>
        </p:txBody>
      </p:sp>
    </p:spTree>
    <p:extLst>
      <p:ext uri="{BB962C8B-B14F-4D97-AF65-F5344CB8AC3E}">
        <p14:creationId xmlns:p14="http://schemas.microsoft.com/office/powerpoint/2010/main" val="3246352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5.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jon</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90708303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6" r:id="rId3"/>
    <p:sldLayoutId id="214748366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5772226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jon</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6897155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47676953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userDrawn="1">
          <p15:clr>
            <a:srgbClr val="F26B43"/>
          </p15:clr>
        </p15:guide>
        <p15:guide id="2" pos="529" userDrawn="1">
          <p15:clr>
            <a:srgbClr val="F26B43"/>
          </p15:clr>
        </p15:guide>
        <p15:guide id="3" pos="7151" userDrawn="1">
          <p15:clr>
            <a:srgbClr val="F26B43"/>
          </p15:clr>
        </p15:guide>
        <p15:guide id="4" orient="horz" pos="399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B885E9C-4F3A-2F4D-6B89-F7CE1AD060EF}"/>
              </a:ext>
            </a:extLst>
          </p:cNvPr>
          <p:cNvSpPr>
            <a:spLocks noGrp="1"/>
          </p:cNvSpPr>
          <p:nvPr>
            <p:ph type="body" idx="1"/>
          </p:nvPr>
        </p:nvSpPr>
        <p:spPr>
          <a:xfrm>
            <a:off x="838200" y="1825625"/>
            <a:ext cx="10515600" cy="4521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Footer Placeholder 16">
            <a:extLst>
              <a:ext uri="{FF2B5EF4-FFF2-40B4-BE49-F238E27FC236}">
                <a16:creationId xmlns:a16="http://schemas.microsoft.com/office/drawing/2014/main" id="{006AE133-E824-8865-522B-34D558582C43}"/>
              </a:ext>
            </a:extLst>
          </p:cNvPr>
          <p:cNvSpPr>
            <a:spLocks noGrp="1"/>
          </p:cNvSpPr>
          <p:nvPr>
            <p:ph type="ftr" sz="quarter" idx="3"/>
          </p:nvPr>
        </p:nvSpPr>
        <p:spPr>
          <a:xfrm>
            <a:off x="4038600" y="6626009"/>
            <a:ext cx="4114800" cy="187367"/>
          </a:xfrm>
          <a:prstGeom prst="rect">
            <a:avLst/>
          </a:prstGeom>
        </p:spPr>
        <p:txBody>
          <a:bodyPr vert="horz" lIns="91440" tIns="45720" rIns="91440" bIns="45720" rtlCol="0" anchor="ctr"/>
          <a:lstStyle>
            <a:lvl1pPr algn="ctr">
              <a:defRPr sz="1200">
                <a:solidFill>
                  <a:schemeClr val="bg1"/>
                </a:solidFill>
              </a:defRPr>
            </a:lvl1pPr>
          </a:lstStyle>
          <a:p>
            <a:r>
              <a:rPr lang="en-GB"/>
              <a:t>Presentation title</a:t>
            </a:r>
          </a:p>
        </p:txBody>
      </p:sp>
      <p:sp>
        <p:nvSpPr>
          <p:cNvPr id="18" name="Title Placeholder 17">
            <a:extLst>
              <a:ext uri="{FF2B5EF4-FFF2-40B4-BE49-F238E27FC236}">
                <a16:creationId xmlns:a16="http://schemas.microsoft.com/office/drawing/2014/main" id="{B769F752-FB49-E605-FECD-E74DA4EA4B7D}"/>
              </a:ext>
            </a:extLst>
          </p:cNvPr>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76083544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90">
          <p15:clr>
            <a:srgbClr val="F26B43"/>
          </p15:clr>
        </p15:guide>
        <p15:guide id="2" pos="529">
          <p15:clr>
            <a:srgbClr val="F26B43"/>
          </p15:clr>
        </p15:guide>
        <p15:guide id="3" pos="7151">
          <p15:clr>
            <a:srgbClr val="F26B43"/>
          </p15:clr>
        </p15:guide>
        <p15:guide id="4" orient="horz" pos="399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hyperlink" Target="https://studentspace.org.uk/" TargetMode="External"/><Relationship Id="rId2" Type="http://schemas.openxmlformats.org/officeDocument/2006/relationships/hyperlink" Target="https://togetherall.com/en-gb/resources/"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sgul.ac.uk/for-staff/teaching-and-student-experience/personal-tutoring" TargetMode="External"/><Relationship Id="rId2" Type="http://schemas.openxmlformats.org/officeDocument/2006/relationships/hyperlink" Target="https://www.sgul.ac.uk/for-staff/teaching-and-student-experience/personal-tutoring/documents/MBBS-Curriculum-brochure-2024-25.pdf" TargetMode="Externa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mailto:emetters@sgul.ac.uk" TargetMode="Externa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s://www.citystgeorges.ac.uk/__data/assets/pdf_file/0010/743806/Personal-Tutoring-Policy-2023.4.pdf"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mailto:finance@citystgeorges.ac.uk"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canvas.sgul.ac.uk/courses/36/pages/using-pebblepad-a-guide-for-assessors?module_item_id=273461"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9377876-D5AA-0B33-1447-6B1353721610}"/>
              </a:ext>
            </a:extLst>
          </p:cNvPr>
          <p:cNvSpPr>
            <a:spLocks noGrp="1"/>
          </p:cNvSpPr>
          <p:nvPr>
            <p:ph type="ctrTitle"/>
          </p:nvPr>
        </p:nvSpPr>
        <p:spPr>
          <a:xfrm>
            <a:off x="1392036" y="1834681"/>
            <a:ext cx="9778134" cy="1620409"/>
          </a:xfrm>
          <a:solidFill>
            <a:schemeClr val="tx2"/>
          </a:solidFill>
        </p:spPr>
        <p:txBody>
          <a:bodyPr wrap="square">
            <a:normAutofit fontScale="90000"/>
          </a:bodyPr>
          <a:lstStyle/>
          <a:p>
            <a:pPr algn="ctr"/>
            <a:r>
              <a:rPr lang="en-US" dirty="0">
                <a:solidFill>
                  <a:srgbClr val="FFFF00"/>
                </a:solidFill>
              </a:rPr>
              <a:t>MBBS Personal Tutor (PT</a:t>
            </a:r>
            <a:r>
              <a:rPr lang="en-US">
                <a:solidFill>
                  <a:srgbClr val="FFFF00"/>
                </a:solidFill>
              </a:rPr>
              <a:t>) Training</a:t>
            </a:r>
            <a:br>
              <a:rPr lang="en-US">
                <a:solidFill>
                  <a:srgbClr val="FFFF00"/>
                </a:solidFill>
              </a:rPr>
            </a:br>
            <a:r>
              <a:rPr lang="en-US">
                <a:solidFill>
                  <a:srgbClr val="FFFF00"/>
                </a:solidFill>
              </a:rPr>
              <a:t>2025-26</a:t>
            </a:r>
            <a:br>
              <a:rPr lang="en-US" dirty="0">
                <a:solidFill>
                  <a:srgbClr val="FFFF00"/>
                </a:solidFill>
              </a:rPr>
            </a:br>
            <a:endParaRPr lang="en-US" b="0" dirty="0">
              <a:solidFill>
                <a:srgbClr val="FFFF00"/>
              </a:solidFill>
            </a:endParaRPr>
          </a:p>
        </p:txBody>
      </p:sp>
      <p:sp>
        <p:nvSpPr>
          <p:cNvPr id="15" name="Text Placeholder 2">
            <a:extLst>
              <a:ext uri="{FF2B5EF4-FFF2-40B4-BE49-F238E27FC236}">
                <a16:creationId xmlns:a16="http://schemas.microsoft.com/office/drawing/2014/main" id="{DF460091-4B52-37A8-1D42-055BCCE0AD4F}"/>
              </a:ext>
            </a:extLst>
          </p:cNvPr>
          <p:cNvSpPr>
            <a:spLocks noGrp="1"/>
          </p:cNvSpPr>
          <p:nvPr>
            <p:ph type="body" sz="quarter" idx="10"/>
          </p:nvPr>
        </p:nvSpPr>
        <p:spPr>
          <a:xfrm>
            <a:off x="1392036" y="3455090"/>
            <a:ext cx="9778134" cy="3133165"/>
          </a:xfrm>
          <a:solidFill>
            <a:schemeClr val="tx2"/>
          </a:solidFill>
        </p:spPr>
        <p:txBody>
          <a:bodyPr vert="horz" wrap="square" lIns="91440" tIns="45720" rIns="91440" bIns="45720" rtlCol="0" anchor="t">
            <a:spAutoFit/>
          </a:bodyPr>
          <a:lstStyle/>
          <a:p>
            <a:r>
              <a:rPr lang="en-GB" sz="2400" b="1" dirty="0"/>
              <a:t>Dr Nicoletta Fossati</a:t>
            </a:r>
          </a:p>
          <a:p>
            <a:r>
              <a:rPr lang="en-GB" sz="2400" b="1" dirty="0"/>
              <a:t>MBBS Personal Tutor Lead</a:t>
            </a:r>
          </a:p>
          <a:p>
            <a:r>
              <a:rPr lang="en-GB" sz="2000" b="1" dirty="0">
                <a:solidFill>
                  <a:srgbClr val="FFFF00"/>
                </a:solidFill>
              </a:rPr>
              <a:t>nfossati@citystgeorges.ac.uk</a:t>
            </a:r>
          </a:p>
          <a:p>
            <a:endParaRPr lang="en-GB" sz="2400" b="1" dirty="0">
              <a:solidFill>
                <a:srgbClr val="FFFF00"/>
              </a:solidFill>
            </a:endParaRPr>
          </a:p>
          <a:p>
            <a:r>
              <a:rPr lang="en-GB" b="1" dirty="0"/>
              <a:t>Mr Lee Rolls</a:t>
            </a:r>
          </a:p>
          <a:p>
            <a:r>
              <a:rPr lang="en-GB" sz="2400" b="1" dirty="0"/>
              <a:t>MBBS Personal Tutor Administrator</a:t>
            </a:r>
          </a:p>
          <a:p>
            <a:r>
              <a:rPr lang="en-GB" sz="2000" b="1" dirty="0">
                <a:solidFill>
                  <a:srgbClr val="FFFF00"/>
                </a:solidFill>
              </a:rPr>
              <a:t>mbbs_personaltutoradmin@citystgeorges.ac.uk</a:t>
            </a:r>
          </a:p>
        </p:txBody>
      </p:sp>
    </p:spTree>
    <p:extLst>
      <p:ext uri="{BB962C8B-B14F-4D97-AF65-F5344CB8AC3E}">
        <p14:creationId xmlns:p14="http://schemas.microsoft.com/office/powerpoint/2010/main" val="2446236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Box 4">
            <a:extLst>
              <a:ext uri="{FF2B5EF4-FFF2-40B4-BE49-F238E27FC236}">
                <a16:creationId xmlns:a16="http://schemas.microsoft.com/office/drawing/2014/main" id="{239AB289-295C-947D-0452-551D7F8AB6F7}"/>
              </a:ext>
            </a:extLst>
          </p:cNvPr>
          <p:cNvSpPr txBox="1">
            <a:spLocks noChangeArrowheads="1"/>
          </p:cNvSpPr>
          <p:nvPr/>
        </p:nvSpPr>
        <p:spPr bwMode="auto">
          <a:xfrm flipH="1">
            <a:off x="419086" y="1536174"/>
            <a:ext cx="612068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Example of the kinds of questions on the Student information (Profile)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Completed by Student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Retained by </a:t>
            </a:r>
            <a:r>
              <a:rPr lang="en-GB" altLang="en-US" sz="3000" dirty="0">
                <a:solidFill>
                  <a:schemeClr val="tx2"/>
                </a:solidFill>
              </a:rPr>
              <a:t>PT</a:t>
            </a:r>
            <a:r>
              <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 for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3000" b="0" i="0"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000" b="0"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 submitted to MBBS Admin </a:t>
            </a:r>
          </a:p>
        </p:txBody>
      </p:sp>
      <p:pic>
        <p:nvPicPr>
          <p:cNvPr id="2" name="Picture 1">
            <a:extLst>
              <a:ext uri="{FF2B5EF4-FFF2-40B4-BE49-F238E27FC236}">
                <a16:creationId xmlns:a16="http://schemas.microsoft.com/office/drawing/2014/main" id="{D3A6DB0B-29F3-1DEA-9814-98F851149B0A}"/>
              </a:ext>
            </a:extLst>
          </p:cNvPr>
          <p:cNvPicPr>
            <a:picLocks noChangeAspect="1"/>
          </p:cNvPicPr>
          <p:nvPr/>
        </p:nvPicPr>
        <p:blipFill>
          <a:blip r:embed="rId3"/>
          <a:stretch>
            <a:fillRect/>
          </a:stretch>
        </p:blipFill>
        <p:spPr>
          <a:xfrm>
            <a:off x="6805914" y="0"/>
            <a:ext cx="5068460" cy="6528863"/>
          </a:xfrm>
          <a:prstGeom prst="rect">
            <a:avLst/>
          </a:prstGeom>
        </p:spPr>
      </p:pic>
    </p:spTree>
    <p:extLst>
      <p:ext uri="{BB962C8B-B14F-4D97-AF65-F5344CB8AC3E}">
        <p14:creationId xmlns:p14="http://schemas.microsoft.com/office/powerpoint/2010/main" val="3209436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762CC4D-0DF0-4CF1-B28E-87527AF5FFAF}"/>
              </a:ext>
            </a:extLst>
          </p:cNvPr>
          <p:cNvSpPr txBox="1"/>
          <p:nvPr/>
        </p:nvSpPr>
        <p:spPr>
          <a:xfrm>
            <a:off x="407368" y="1196752"/>
            <a:ext cx="5830280" cy="5233578"/>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Example of  M5Y1 Personal Tutor Form</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Tutee sends to Personal Tutor immediately before or after meeting</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GB" sz="2400" dirty="0">
              <a:solidFill>
                <a:srgbClr val="008569"/>
              </a:solidFill>
              <a:latin typeface="Arial"/>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They have to input the name of the PT and their email address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C00000"/>
                </a:solidFill>
                <a:effectLst/>
                <a:uLnTx/>
                <a:uFillTx/>
                <a:latin typeface="Arial"/>
                <a:ea typeface="+mn-ea"/>
                <a:cs typeface="+mn-cs"/>
              </a:rPr>
              <a:t>To be completed by the Personal Tutor, </a:t>
            </a:r>
            <a:r>
              <a:rPr kumimoji="0" lang="en-GB" sz="2400" b="0" i="0" u="sng" strike="noStrike" kern="1200" cap="none" spc="0" normalizeH="0" baseline="0" noProof="0" dirty="0">
                <a:ln>
                  <a:noFill/>
                </a:ln>
                <a:solidFill>
                  <a:srgbClr val="C00000"/>
                </a:solidFill>
                <a:effectLst/>
                <a:uLnTx/>
                <a:uFillTx/>
                <a:latin typeface="Arial"/>
                <a:ea typeface="+mn-ea"/>
                <a:cs typeface="+mn-cs"/>
              </a:rPr>
              <a:t>not</a:t>
            </a:r>
            <a:r>
              <a:rPr kumimoji="0" lang="en-GB" sz="2400" b="0" i="0" u="none" strike="noStrike" kern="1200" cap="none" spc="0" normalizeH="0" baseline="0" noProof="0" dirty="0">
                <a:ln>
                  <a:noFill/>
                </a:ln>
                <a:solidFill>
                  <a:srgbClr val="C00000"/>
                </a:solidFill>
                <a:effectLst/>
                <a:uLnTx/>
                <a:uFillTx/>
                <a:latin typeface="Arial"/>
                <a:ea typeface="+mn-ea"/>
                <a:cs typeface="+mn-cs"/>
              </a:rPr>
              <a:t> by student, and submitted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GB" sz="2400" dirty="0">
              <a:solidFill>
                <a:srgbClr val="008569"/>
              </a:solidFill>
              <a:latin typeface="Arial"/>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8569"/>
                </a:solidFill>
                <a:effectLst/>
                <a:uLnTx/>
                <a:uFillTx/>
                <a:latin typeface="Arial"/>
                <a:ea typeface="+mn-ea"/>
                <a:cs typeface="+mn-cs"/>
              </a:rPr>
              <a:t>Tutee can check that it has been submitted</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lang="en-GB" sz="2400" dirty="0">
              <a:solidFill>
                <a:srgbClr val="008569"/>
              </a:solidFill>
              <a:latin typeface="Arial"/>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R="0" lvl="0" algn="l" defTabSz="914400" rtl="0" eaLnBrk="1" fontAlgn="auto" latinLnBrk="0" hangingPunct="1">
              <a:lnSpc>
                <a:spcPct val="90000"/>
              </a:lnSpc>
              <a:spcBef>
                <a:spcPts val="0"/>
              </a:spcBef>
              <a:spcAft>
                <a:spcPts val="600"/>
              </a:spcAft>
              <a:buClrTx/>
              <a:buSzTx/>
              <a:tabLst/>
              <a:defRPr/>
            </a:pPr>
            <a:endParaRPr lang="en-GB" sz="2400" dirty="0">
              <a:solidFill>
                <a:srgbClr val="008569"/>
              </a:solidFill>
              <a:latin typeface="Arial"/>
            </a:endParaRPr>
          </a:p>
          <a:p>
            <a:pPr marR="0" lvl="0" algn="l" defTabSz="914400" rtl="0" eaLnBrk="1" fontAlgn="auto" latinLnBrk="0" hangingPunct="1">
              <a:lnSpc>
                <a:spcPct val="90000"/>
              </a:lnSpc>
              <a:spcBef>
                <a:spcPts val="0"/>
              </a:spcBef>
              <a:spcAft>
                <a:spcPts val="600"/>
              </a:spcAft>
              <a:buClrTx/>
              <a:buSzTx/>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8569"/>
              </a:solidFill>
              <a:effectLst/>
              <a:uLnTx/>
              <a:uFillTx/>
              <a:latin typeface="Arial"/>
              <a:ea typeface="+mn-ea"/>
              <a:cs typeface="+mn-cs"/>
            </a:endParaRPr>
          </a:p>
        </p:txBody>
      </p:sp>
      <p:sp>
        <p:nvSpPr>
          <p:cNvPr id="33800" name="Text Placeholder 3">
            <a:extLst>
              <a:ext uri="{FF2B5EF4-FFF2-40B4-BE49-F238E27FC236}">
                <a16:creationId xmlns:a16="http://schemas.microsoft.com/office/drawing/2014/main" id="{EA8C849A-7E96-E9E5-CD4E-1D73943E6CF2}"/>
              </a:ext>
            </a:extLst>
          </p:cNvPr>
          <p:cNvSpPr>
            <a:spLocks noGrp="1"/>
          </p:cNvSpPr>
          <p:nvPr>
            <p:ph type="body" sz="quarter" idx="13"/>
          </p:nvPr>
        </p:nvSpPr>
        <p:spPr>
          <a:xfrm>
            <a:off x="838200" y="136374"/>
            <a:ext cx="9506272" cy="480131"/>
          </a:xfrm>
        </p:spPr>
        <p:txBody>
          <a:bodyPr>
            <a:noAutofit/>
          </a:bodyPr>
          <a:lstStyle/>
          <a:p>
            <a:r>
              <a:rPr lang="en-US" sz="3600" dirty="0">
                <a:solidFill>
                  <a:srgbClr val="FFFF00"/>
                </a:solidFill>
              </a:rPr>
              <a:t>Meeting Form submitted by tutor</a:t>
            </a:r>
          </a:p>
        </p:txBody>
      </p:sp>
      <p:pic>
        <p:nvPicPr>
          <p:cNvPr id="2" name="Picture 1">
            <a:extLst>
              <a:ext uri="{FF2B5EF4-FFF2-40B4-BE49-F238E27FC236}">
                <a16:creationId xmlns:a16="http://schemas.microsoft.com/office/drawing/2014/main" id="{BB92F7FB-1C1F-B748-429E-68752D1DC642}"/>
              </a:ext>
            </a:extLst>
          </p:cNvPr>
          <p:cNvPicPr>
            <a:picLocks noChangeAspect="1"/>
          </p:cNvPicPr>
          <p:nvPr/>
        </p:nvPicPr>
        <p:blipFill>
          <a:blip r:embed="rId3"/>
          <a:stretch>
            <a:fillRect/>
          </a:stretch>
        </p:blipFill>
        <p:spPr>
          <a:xfrm>
            <a:off x="6882302" y="1088020"/>
            <a:ext cx="5163862" cy="6858000"/>
          </a:xfrm>
          <a:prstGeom prst="rect">
            <a:avLst/>
          </a:prstGeom>
        </p:spPr>
      </p:pic>
    </p:spTree>
    <p:extLst>
      <p:ext uri="{BB962C8B-B14F-4D97-AF65-F5344CB8AC3E}">
        <p14:creationId xmlns:p14="http://schemas.microsoft.com/office/powerpoint/2010/main" val="520922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25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25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25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fade">
                                      <p:cBhvr>
                                        <p:cTn id="22" dur="25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4C91DC7-ECF8-B226-4FCF-AD0907DB57EB}"/>
              </a:ext>
            </a:extLst>
          </p:cNvPr>
          <p:cNvSpPr>
            <a:spLocks noGrp="1"/>
          </p:cNvSpPr>
          <p:nvPr>
            <p:ph idx="1"/>
          </p:nvPr>
        </p:nvSpPr>
        <p:spPr>
          <a:xfrm>
            <a:off x="623392" y="1052736"/>
            <a:ext cx="11088860" cy="5472608"/>
          </a:xfrm>
        </p:spPr>
        <p:txBody>
          <a:bodyPr>
            <a:normAutofit/>
          </a:bodyPr>
          <a:lstStyle/>
          <a:p>
            <a:pPr fontAlgn="base"/>
            <a:r>
              <a:rPr lang="en-GB" dirty="0"/>
              <a:t>Struggling to get replies</a:t>
            </a:r>
            <a:endParaRPr lang="en-US" dirty="0"/>
          </a:p>
          <a:p>
            <a:pPr lvl="1" fontAlgn="base"/>
            <a:r>
              <a:rPr lang="en-GB" dirty="0"/>
              <a:t>Please ensure you have an “out-of-office” message if required, to manage student expectations</a:t>
            </a:r>
            <a:endParaRPr lang="en-US" dirty="0"/>
          </a:p>
          <a:p>
            <a:pPr lvl="1" fontAlgn="base"/>
            <a:r>
              <a:rPr lang="en-GB" dirty="0"/>
              <a:t>At times, a quick email to student to acknowledge their message/reassure before replying more fully</a:t>
            </a:r>
          </a:p>
          <a:p>
            <a:pPr lvl="1" fontAlgn="base"/>
            <a:r>
              <a:rPr lang="en-GB" dirty="0"/>
              <a:t>For upcoming Uni holiday periods, please add in suggested areas of support if students should try and contact you e.g.:</a:t>
            </a:r>
            <a:r>
              <a:rPr lang="en-US" dirty="0"/>
              <a:t>​</a:t>
            </a:r>
          </a:p>
          <a:p>
            <a:pPr lvl="2" fontAlgn="base"/>
            <a:r>
              <a:rPr lang="en-GB" dirty="0" err="1"/>
              <a:t>Togetherall</a:t>
            </a:r>
            <a:r>
              <a:rPr lang="en-GB" dirty="0"/>
              <a:t> </a:t>
            </a:r>
            <a:r>
              <a:rPr lang="en-GB" u="sng" dirty="0">
                <a:hlinkClick r:id="rId2"/>
              </a:rPr>
              <a:t>https://togetherall.com/en-gb/resources/</a:t>
            </a:r>
            <a:r>
              <a:rPr lang="en-GB" dirty="0"/>
              <a:t> </a:t>
            </a:r>
            <a:r>
              <a:rPr lang="en-US" dirty="0"/>
              <a:t>​</a:t>
            </a:r>
          </a:p>
          <a:p>
            <a:pPr lvl="2" fontAlgn="base"/>
            <a:r>
              <a:rPr lang="en-GB" dirty="0"/>
              <a:t>Student Space </a:t>
            </a:r>
            <a:r>
              <a:rPr lang="en-GB" u="sng" dirty="0">
                <a:hlinkClick r:id="rId3"/>
              </a:rPr>
              <a:t>Home (studentspace.org.uk)</a:t>
            </a:r>
            <a:r>
              <a:rPr lang="en-GB" dirty="0"/>
              <a:t> </a:t>
            </a:r>
            <a:r>
              <a:rPr lang="en-US" dirty="0"/>
              <a:t>​</a:t>
            </a:r>
          </a:p>
          <a:p>
            <a:pPr lvl="2" fontAlgn="base"/>
            <a:r>
              <a:rPr lang="en-GB" dirty="0"/>
              <a:t>HOPELINEUK 0800 068 4141</a:t>
            </a:r>
            <a:r>
              <a:rPr lang="en-US" dirty="0"/>
              <a:t>​</a:t>
            </a:r>
          </a:p>
          <a:p>
            <a:pPr lvl="2" fontAlgn="base"/>
            <a:r>
              <a:rPr lang="en-GB" dirty="0"/>
              <a:t>Samaritans 116 123 </a:t>
            </a:r>
            <a:r>
              <a:rPr lang="en-US" dirty="0"/>
              <a:t>​</a:t>
            </a:r>
          </a:p>
          <a:p>
            <a:pPr fontAlgn="base"/>
            <a:r>
              <a:rPr lang="en-GB" dirty="0"/>
              <a:t>Cost of living crisis – ongoing and more students working</a:t>
            </a:r>
            <a:r>
              <a:rPr lang="en-US" dirty="0"/>
              <a:t>​</a:t>
            </a:r>
          </a:p>
          <a:p>
            <a:pPr fontAlgn="base"/>
            <a:r>
              <a:rPr lang="en-GB" dirty="0"/>
              <a:t>Accommodation issues – students struggling to find rental properties</a:t>
            </a:r>
            <a:r>
              <a:rPr lang="en-US" dirty="0"/>
              <a:t>​</a:t>
            </a:r>
          </a:p>
          <a:p>
            <a:pPr>
              <a:lnSpc>
                <a:spcPct val="120000"/>
              </a:lnSpc>
            </a:pPr>
            <a:endParaRPr lang="en-GB" dirty="0"/>
          </a:p>
        </p:txBody>
      </p:sp>
      <p:sp>
        <p:nvSpPr>
          <p:cNvPr id="6" name="Text Placeholder 5">
            <a:extLst>
              <a:ext uri="{FF2B5EF4-FFF2-40B4-BE49-F238E27FC236}">
                <a16:creationId xmlns:a16="http://schemas.microsoft.com/office/drawing/2014/main" id="{D1DC7995-C928-7258-5E62-9EA032AD388C}"/>
              </a:ext>
            </a:extLst>
          </p:cNvPr>
          <p:cNvSpPr>
            <a:spLocks noGrp="1"/>
          </p:cNvSpPr>
          <p:nvPr>
            <p:ph type="body" sz="quarter" idx="13"/>
          </p:nvPr>
        </p:nvSpPr>
        <p:spPr/>
        <p:txBody>
          <a:bodyPr/>
          <a:lstStyle/>
          <a:p>
            <a:r>
              <a:rPr lang="en-GB" dirty="0">
                <a:solidFill>
                  <a:srgbClr val="FFFF00"/>
                </a:solidFill>
              </a:rPr>
              <a:t>Issues raised by students - 1</a:t>
            </a:r>
          </a:p>
        </p:txBody>
      </p:sp>
    </p:spTree>
    <p:extLst>
      <p:ext uri="{BB962C8B-B14F-4D97-AF65-F5344CB8AC3E}">
        <p14:creationId xmlns:p14="http://schemas.microsoft.com/office/powerpoint/2010/main" val="2493132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5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25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250"/>
                                        <p:tgtEl>
                                          <p:spTgt spid="5">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fade">
                                      <p:cBhvr>
                                        <p:cTn id="25" dur="250"/>
                                        <p:tgtEl>
                                          <p:spTgt spid="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250"/>
                                        <p:tgtEl>
                                          <p:spTgt spid="5">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250"/>
                                        <p:tgtEl>
                                          <p:spTgt spid="5">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fade">
                                      <p:cBhvr>
                                        <p:cTn id="34" dur="25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250"/>
                                        <p:tgtEl>
                                          <p:spTgt spid="5">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
                                            <p:txEl>
                                              <p:pRg st="9" end="9"/>
                                            </p:txEl>
                                          </p:spTgt>
                                        </p:tgtEl>
                                        <p:attrNameLst>
                                          <p:attrName>style.visibility</p:attrName>
                                        </p:attrNameLst>
                                      </p:cBhvr>
                                      <p:to>
                                        <p:strVal val="visible"/>
                                      </p:to>
                                    </p:set>
                                    <p:animEffect transition="in" filter="fade">
                                      <p:cBhvr>
                                        <p:cTn id="44" dur="25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A82E8-AE21-5D5D-2FBC-00979AD9DE0B}"/>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82125C-8E23-1BC1-E54B-0EF7F56416B3}"/>
              </a:ext>
            </a:extLst>
          </p:cNvPr>
          <p:cNvSpPr>
            <a:spLocks noGrp="1"/>
          </p:cNvSpPr>
          <p:nvPr>
            <p:ph idx="1"/>
          </p:nvPr>
        </p:nvSpPr>
        <p:spPr>
          <a:xfrm>
            <a:off x="623392" y="1052736"/>
            <a:ext cx="11088860" cy="5472608"/>
          </a:xfrm>
        </p:spPr>
        <p:txBody>
          <a:bodyPr>
            <a:normAutofit/>
          </a:bodyPr>
          <a:lstStyle/>
          <a:p>
            <a:pPr fontAlgn="base"/>
            <a:r>
              <a:rPr lang="en-GB" dirty="0"/>
              <a:t>Tutor not familiar with the MBBS programme</a:t>
            </a:r>
            <a:endParaRPr lang="en-US" dirty="0"/>
          </a:p>
          <a:p>
            <a:pPr lvl="1" fontAlgn="base"/>
            <a:r>
              <a:rPr lang="en-GB" dirty="0">
                <a:hlinkClick r:id="rId2"/>
              </a:rPr>
              <a:t>https://www.sgul.ac.uk/for-staff/teaching-and-student-experience/personal-tutoring/documents/MBBS-Curriculum-brochure-2024-25.pdf</a:t>
            </a:r>
            <a:endParaRPr lang="en-GB" dirty="0"/>
          </a:p>
          <a:p>
            <a:pPr marL="457200" lvl="1" indent="0" fontAlgn="base">
              <a:buNone/>
            </a:pPr>
            <a:endParaRPr lang="en-GB" dirty="0"/>
          </a:p>
          <a:p>
            <a:pPr fontAlgn="base"/>
            <a:r>
              <a:rPr lang="en-GB" dirty="0"/>
              <a:t>Meetings as ‘tick-box’ exercise</a:t>
            </a:r>
            <a:r>
              <a:rPr lang="en-US" dirty="0"/>
              <a:t>​</a:t>
            </a:r>
          </a:p>
          <a:p>
            <a:pPr fontAlgn="base"/>
            <a:r>
              <a:rPr lang="en-GB" dirty="0"/>
              <a:t>Tutor uninterested (!)</a:t>
            </a:r>
          </a:p>
          <a:p>
            <a:pPr marL="0" indent="0">
              <a:lnSpc>
                <a:spcPct val="120000"/>
              </a:lnSpc>
              <a:buNone/>
            </a:pPr>
            <a:endParaRPr lang="en-GB" dirty="0"/>
          </a:p>
          <a:p>
            <a:pPr marL="0" indent="0">
              <a:lnSpc>
                <a:spcPct val="120000"/>
              </a:lnSpc>
              <a:buNone/>
            </a:pPr>
            <a:r>
              <a:rPr lang="en-GB" dirty="0">
                <a:hlinkClick r:id="rId3"/>
              </a:rPr>
              <a:t>https://www.sgul.ac.uk/for-staff/teaching-and-student-experience/personal-tutoring</a:t>
            </a:r>
            <a:r>
              <a:rPr lang="en-GB" dirty="0"/>
              <a:t> , then choose </a:t>
            </a:r>
            <a:r>
              <a:rPr lang="en-GB" dirty="0">
                <a:solidFill>
                  <a:srgbClr val="C00000"/>
                </a:solidFill>
              </a:rPr>
              <a:t>Medicine MBBS</a:t>
            </a:r>
          </a:p>
        </p:txBody>
      </p:sp>
      <p:sp>
        <p:nvSpPr>
          <p:cNvPr id="6" name="Text Placeholder 5">
            <a:extLst>
              <a:ext uri="{FF2B5EF4-FFF2-40B4-BE49-F238E27FC236}">
                <a16:creationId xmlns:a16="http://schemas.microsoft.com/office/drawing/2014/main" id="{9F5CF4E5-0162-743C-B61E-E0DF2DBEB9F1}"/>
              </a:ext>
            </a:extLst>
          </p:cNvPr>
          <p:cNvSpPr>
            <a:spLocks noGrp="1"/>
          </p:cNvSpPr>
          <p:nvPr>
            <p:ph type="body" sz="quarter" idx="13"/>
          </p:nvPr>
        </p:nvSpPr>
        <p:spPr/>
        <p:txBody>
          <a:bodyPr/>
          <a:lstStyle/>
          <a:p>
            <a:r>
              <a:rPr lang="en-GB" dirty="0">
                <a:solidFill>
                  <a:srgbClr val="FFFF00"/>
                </a:solidFill>
              </a:rPr>
              <a:t>Issues raised by students - 2</a:t>
            </a:r>
          </a:p>
        </p:txBody>
      </p:sp>
    </p:spTree>
    <p:extLst>
      <p:ext uri="{BB962C8B-B14F-4D97-AF65-F5344CB8AC3E}">
        <p14:creationId xmlns:p14="http://schemas.microsoft.com/office/powerpoint/2010/main" val="2994752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25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25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25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25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62491C-228A-E99F-E0A5-5D76583FB2B2}"/>
              </a:ext>
            </a:extLst>
          </p:cNvPr>
          <p:cNvSpPr>
            <a:spLocks noGrp="1"/>
          </p:cNvSpPr>
          <p:nvPr>
            <p:ph idx="1"/>
          </p:nvPr>
        </p:nvSpPr>
        <p:spPr>
          <a:xfrm>
            <a:off x="551384" y="1052736"/>
            <a:ext cx="11233248" cy="5563323"/>
          </a:xfrm>
        </p:spPr>
        <p:txBody>
          <a:bodyPr>
            <a:normAutofit fontScale="92500" lnSpcReduction="20000"/>
          </a:bodyPr>
          <a:lstStyle/>
          <a:p>
            <a:pPr marL="0" indent="0" fontAlgn="base">
              <a:buNone/>
            </a:pPr>
            <a:r>
              <a:rPr lang="en-GB" b="1" dirty="0"/>
              <a:t>Personal Tutors can provide references at their discretion for:</a:t>
            </a:r>
            <a:r>
              <a:rPr lang="en-GB" dirty="0"/>
              <a:t>​</a:t>
            </a:r>
          </a:p>
          <a:p>
            <a:pPr fontAlgn="base"/>
            <a:r>
              <a:rPr lang="en-GB" dirty="0"/>
              <a:t>Part time work</a:t>
            </a:r>
            <a:r>
              <a:rPr lang="en-US" dirty="0"/>
              <a:t>​</a:t>
            </a:r>
          </a:p>
          <a:p>
            <a:pPr fontAlgn="base"/>
            <a:r>
              <a:rPr lang="en-GB" dirty="0"/>
              <a:t>Applications for grants from charities</a:t>
            </a:r>
            <a:r>
              <a:rPr lang="en-US" dirty="0"/>
              <a:t>​</a:t>
            </a:r>
          </a:p>
          <a:p>
            <a:pPr fontAlgn="base"/>
            <a:r>
              <a:rPr lang="en-GB" dirty="0"/>
              <a:t>Foundation programme in Final Year - academic reference </a:t>
            </a:r>
            <a:r>
              <a:rPr lang="en-US" dirty="0"/>
              <a:t>​</a:t>
            </a:r>
          </a:p>
          <a:p>
            <a:pPr fontAlgn="base"/>
            <a:r>
              <a:rPr lang="en-GB" dirty="0"/>
              <a:t>Final Year Elective (also act as Home Tutor if required for students undertaking elective outside UK)</a:t>
            </a:r>
            <a:r>
              <a:rPr lang="en-US" dirty="0"/>
              <a:t>​</a:t>
            </a:r>
          </a:p>
          <a:p>
            <a:pPr fontAlgn="base"/>
            <a:r>
              <a:rPr lang="en-GB" dirty="0"/>
              <a:t>Character reference or acting as advocates if students need support for Mitigating Circumstances or Discretionary Panel or Disciplinary hearing</a:t>
            </a:r>
            <a:r>
              <a:rPr lang="en-US" dirty="0"/>
              <a:t>​</a:t>
            </a:r>
          </a:p>
          <a:p>
            <a:pPr marL="0" indent="0" fontAlgn="base">
              <a:buNone/>
            </a:pPr>
            <a:endParaRPr lang="en-US" dirty="0"/>
          </a:p>
          <a:p>
            <a:pPr marL="0" indent="0" algn="ctr" fontAlgn="base">
              <a:buNone/>
            </a:pPr>
            <a:r>
              <a:rPr lang="en-GB" b="1" i="1" dirty="0"/>
              <a:t>Students should ask in good time</a:t>
            </a:r>
            <a:r>
              <a:rPr lang="en-GB" dirty="0"/>
              <a:t>​</a:t>
            </a:r>
          </a:p>
          <a:p>
            <a:pPr marL="0" indent="0" algn="ctr" fontAlgn="base">
              <a:buNone/>
            </a:pPr>
            <a:endParaRPr lang="en-GB" dirty="0"/>
          </a:p>
          <a:p>
            <a:pPr marL="0" indent="0" algn="ctr" fontAlgn="base">
              <a:buNone/>
            </a:pPr>
            <a:r>
              <a:rPr lang="en-GB" b="1" dirty="0">
                <a:solidFill>
                  <a:schemeClr val="accent4">
                    <a:lumMod val="75000"/>
                  </a:schemeClr>
                </a:solidFill>
              </a:rPr>
              <a:t>NB: Personal Tutors do </a:t>
            </a:r>
            <a:r>
              <a:rPr lang="en-GB" b="1" u="sng" dirty="0">
                <a:solidFill>
                  <a:schemeClr val="accent4">
                    <a:lumMod val="75000"/>
                  </a:schemeClr>
                </a:solidFill>
              </a:rPr>
              <a:t>not</a:t>
            </a:r>
            <a:r>
              <a:rPr lang="en-GB" b="1" dirty="0">
                <a:solidFill>
                  <a:schemeClr val="accent4">
                    <a:lumMod val="75000"/>
                  </a:schemeClr>
                </a:solidFill>
              </a:rPr>
              <a:t> provide references for landlords or financial institutions  </a:t>
            </a:r>
            <a:r>
              <a:rPr lang="en-US" dirty="0"/>
              <a:t>​</a:t>
            </a:r>
          </a:p>
          <a:p>
            <a:pPr marL="0" indent="0" algn="ctr" fontAlgn="base">
              <a:buNone/>
            </a:pPr>
            <a:r>
              <a:rPr lang="en-GB" dirty="0"/>
              <a:t>Students should ask Accommodation or Finance Advisor in Student Centre</a:t>
            </a:r>
          </a:p>
          <a:p>
            <a:pPr marL="0" indent="0" fontAlgn="base">
              <a:buNone/>
            </a:pPr>
            <a:endParaRPr lang="en-GB" dirty="0"/>
          </a:p>
          <a:p>
            <a:pPr>
              <a:buFont typeface="Arial" panose="020B0604020202020204" pitchFamily="34" charset="0"/>
              <a:buChar char="•"/>
              <a:defRPr/>
            </a:pPr>
            <a:endParaRPr lang="en-GB" dirty="0"/>
          </a:p>
        </p:txBody>
      </p:sp>
      <p:sp>
        <p:nvSpPr>
          <p:cNvPr id="4" name="Text Placeholder 3">
            <a:extLst>
              <a:ext uri="{FF2B5EF4-FFF2-40B4-BE49-F238E27FC236}">
                <a16:creationId xmlns:a16="http://schemas.microsoft.com/office/drawing/2014/main" id="{A2AAF492-EE66-FD5B-01BD-C37F49D1FCC7}"/>
              </a:ext>
            </a:extLst>
          </p:cNvPr>
          <p:cNvSpPr>
            <a:spLocks noGrp="1"/>
          </p:cNvSpPr>
          <p:nvPr>
            <p:ph type="body" sz="quarter" idx="13"/>
          </p:nvPr>
        </p:nvSpPr>
        <p:spPr>
          <a:xfrm>
            <a:off x="551384" y="241941"/>
            <a:ext cx="3384376" cy="480131"/>
          </a:xfrm>
        </p:spPr>
        <p:txBody>
          <a:bodyPr>
            <a:noAutofit/>
          </a:bodyPr>
          <a:lstStyle/>
          <a:p>
            <a:r>
              <a:rPr lang="en-GB" sz="3600" dirty="0">
                <a:solidFill>
                  <a:srgbClr val="FFFF00"/>
                </a:solidFill>
              </a:rPr>
              <a:t>References </a:t>
            </a:r>
          </a:p>
        </p:txBody>
      </p:sp>
      <p:sp>
        <p:nvSpPr>
          <p:cNvPr id="19458" name="Title 1">
            <a:extLst>
              <a:ext uri="{FF2B5EF4-FFF2-40B4-BE49-F238E27FC236}">
                <a16:creationId xmlns:a16="http://schemas.microsoft.com/office/drawing/2014/main" id="{03DA5350-470E-23D1-B092-E04740315F74}"/>
              </a:ext>
            </a:extLst>
          </p:cNvPr>
          <p:cNvSpPr>
            <a:spLocks noGrp="1"/>
          </p:cNvSpPr>
          <p:nvPr>
            <p:ph type="title" idx="4294967295"/>
          </p:nvPr>
        </p:nvSpPr>
        <p:spPr>
          <a:xfrm>
            <a:off x="3227388" y="223838"/>
            <a:ext cx="8964612" cy="647700"/>
          </a:xfrm>
        </p:spPr>
        <p:txBody>
          <a:bodyPr>
            <a:normAutofit/>
          </a:bodyPr>
          <a:lstStyle/>
          <a:p>
            <a:pPr algn="ctr">
              <a:defRPr/>
            </a:pPr>
            <a:r>
              <a:rPr lang="en-GB" altLang="en-US" sz="2100">
                <a:solidFill>
                  <a:schemeClr val="accent1">
                    <a:lumMod val="50000"/>
                  </a:schemeClr>
                </a:solidFill>
              </a:rPr>
              <a:t> </a:t>
            </a:r>
          </a:p>
        </p:txBody>
      </p:sp>
    </p:spTree>
    <p:extLst>
      <p:ext uri="{BB962C8B-B14F-4D97-AF65-F5344CB8AC3E}">
        <p14:creationId xmlns:p14="http://schemas.microsoft.com/office/powerpoint/2010/main" val="2439996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5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5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5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5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25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25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EFD30F-35CE-2FE3-6A49-8A37C6512F84}"/>
              </a:ext>
            </a:extLst>
          </p:cNvPr>
          <p:cNvSpPr>
            <a:spLocks noGrp="1"/>
          </p:cNvSpPr>
          <p:nvPr>
            <p:ph idx="1"/>
          </p:nvPr>
        </p:nvSpPr>
        <p:spPr>
          <a:xfrm>
            <a:off x="479376" y="1124744"/>
            <a:ext cx="11233248" cy="5112568"/>
          </a:xfrm>
        </p:spPr>
        <p:txBody>
          <a:bodyPr>
            <a:noAutofit/>
          </a:bodyPr>
          <a:lstStyle/>
          <a:p>
            <a:pPr>
              <a:defRPr/>
            </a:pPr>
            <a:r>
              <a:rPr lang="en-GB" sz="2400" dirty="0">
                <a:solidFill>
                  <a:schemeClr val="accent4">
                    <a:lumMod val="10000"/>
                  </a:schemeClr>
                </a:solidFill>
              </a:rPr>
              <a:t>Personal matters discussed with your tutee are treated as </a:t>
            </a:r>
            <a:r>
              <a:rPr lang="en-GB" sz="2400" u="sng" dirty="0">
                <a:solidFill>
                  <a:schemeClr val="accent4">
                    <a:lumMod val="10000"/>
                  </a:schemeClr>
                </a:solidFill>
              </a:rPr>
              <a:t>highly confidential</a:t>
            </a:r>
            <a:r>
              <a:rPr lang="en-GB" sz="2400" dirty="0">
                <a:solidFill>
                  <a:schemeClr val="accent4">
                    <a:lumMod val="10000"/>
                  </a:schemeClr>
                </a:solidFill>
              </a:rPr>
              <a:t> within the Welfare Team and </a:t>
            </a:r>
            <a:r>
              <a:rPr lang="en-GB" sz="2400" u="sng" dirty="0">
                <a:solidFill>
                  <a:schemeClr val="accent4">
                    <a:lumMod val="10000"/>
                  </a:schemeClr>
                </a:solidFill>
              </a:rPr>
              <a:t>will not usually be disclosed</a:t>
            </a:r>
            <a:r>
              <a:rPr lang="en-GB" sz="2400" dirty="0">
                <a:solidFill>
                  <a:schemeClr val="accent4">
                    <a:lumMod val="10000"/>
                  </a:schemeClr>
                </a:solidFill>
              </a:rPr>
              <a:t> to other people.</a:t>
            </a:r>
          </a:p>
          <a:p>
            <a:pPr>
              <a:defRPr/>
            </a:pPr>
            <a:r>
              <a:rPr lang="en-GB" sz="2400" dirty="0">
                <a:solidFill>
                  <a:schemeClr val="accent4">
                    <a:lumMod val="10000"/>
                  </a:schemeClr>
                </a:solidFill>
              </a:rPr>
              <a:t>Personal Tutors </a:t>
            </a:r>
            <a:r>
              <a:rPr lang="en-GB" sz="2400" dirty="0">
                <a:solidFill>
                  <a:schemeClr val="accent4">
                    <a:lumMod val="75000"/>
                  </a:schemeClr>
                </a:solidFill>
              </a:rPr>
              <a:t>may breach confidentiality</a:t>
            </a:r>
            <a:r>
              <a:rPr lang="en-GB" sz="2400" dirty="0">
                <a:solidFill>
                  <a:schemeClr val="accent4">
                    <a:lumMod val="10000"/>
                  </a:schemeClr>
                </a:solidFill>
              </a:rPr>
              <a:t> if:</a:t>
            </a:r>
          </a:p>
          <a:p>
            <a:pPr marL="914400" lvl="1" indent="-457200">
              <a:buFont typeface="+mj-lt"/>
              <a:buAutoNum type="arabicPeriod"/>
              <a:defRPr/>
            </a:pPr>
            <a:r>
              <a:rPr lang="en-GB" sz="2200" dirty="0">
                <a:solidFill>
                  <a:schemeClr val="tx2"/>
                </a:solidFill>
              </a:rPr>
              <a:t>Student may be </a:t>
            </a:r>
            <a:r>
              <a:rPr lang="en-GB" sz="2200" u="sng" dirty="0">
                <a:solidFill>
                  <a:schemeClr val="tx2"/>
                </a:solidFill>
              </a:rPr>
              <a:t>at risk of harm from self or others</a:t>
            </a:r>
          </a:p>
          <a:p>
            <a:pPr marL="914400" lvl="1" indent="-457200">
              <a:buFont typeface="+mj-lt"/>
              <a:buAutoNum type="arabicPeriod"/>
              <a:defRPr/>
            </a:pPr>
            <a:r>
              <a:rPr lang="en-GB" sz="2200" dirty="0">
                <a:solidFill>
                  <a:schemeClr val="tx2"/>
                </a:solidFill>
              </a:rPr>
              <a:t>Student is a </a:t>
            </a:r>
            <a:r>
              <a:rPr lang="en-GB" sz="2200" u="sng" dirty="0">
                <a:solidFill>
                  <a:schemeClr val="tx2"/>
                </a:solidFill>
              </a:rPr>
              <a:t>risk to self or others</a:t>
            </a:r>
          </a:p>
          <a:p>
            <a:pPr marL="914400" lvl="1" indent="-457200">
              <a:buFont typeface="+mj-lt"/>
              <a:buAutoNum type="arabicPeriod"/>
              <a:defRPr/>
            </a:pPr>
            <a:r>
              <a:rPr lang="en-GB" sz="2200" u="sng" dirty="0">
                <a:solidFill>
                  <a:schemeClr val="tx2"/>
                </a:solidFill>
              </a:rPr>
              <a:t>Illegal activity</a:t>
            </a:r>
            <a:r>
              <a:rPr lang="en-GB" sz="2200" dirty="0">
                <a:solidFill>
                  <a:schemeClr val="tx2"/>
                </a:solidFill>
              </a:rPr>
              <a:t> is involved</a:t>
            </a:r>
          </a:p>
          <a:p>
            <a:pPr>
              <a:defRPr/>
            </a:pPr>
            <a:r>
              <a:rPr lang="en-GB" sz="2400" dirty="0">
                <a:solidFill>
                  <a:schemeClr val="accent4">
                    <a:lumMod val="10000"/>
                  </a:schemeClr>
                </a:solidFill>
              </a:rPr>
              <a:t>Under these circumstances, tutors are </a:t>
            </a:r>
            <a:r>
              <a:rPr lang="en-GB" sz="2400" u="sng" dirty="0">
                <a:solidFill>
                  <a:schemeClr val="accent4">
                    <a:lumMod val="75000"/>
                  </a:schemeClr>
                </a:solidFill>
              </a:rPr>
              <a:t>expected to consult </a:t>
            </a:r>
            <a:r>
              <a:rPr lang="en-GB" sz="2400" u="sng" dirty="0">
                <a:solidFill>
                  <a:schemeClr val="accent4">
                    <a:lumMod val="10000"/>
                  </a:schemeClr>
                </a:solidFill>
              </a:rPr>
              <a:t>with the senior  Welfare Team</a:t>
            </a:r>
            <a:endParaRPr lang="en-GB" sz="2400" dirty="0">
              <a:solidFill>
                <a:schemeClr val="accent4">
                  <a:lumMod val="10000"/>
                </a:schemeClr>
              </a:solidFill>
            </a:endParaRPr>
          </a:p>
          <a:p>
            <a:pPr>
              <a:defRPr/>
            </a:pPr>
            <a:r>
              <a:rPr lang="en-GB" sz="2400" dirty="0">
                <a:solidFill>
                  <a:schemeClr val="accent4">
                    <a:lumMod val="10000"/>
                  </a:schemeClr>
                </a:solidFill>
              </a:rPr>
              <a:t>Personal tutors </a:t>
            </a:r>
            <a:r>
              <a:rPr lang="en-GB" sz="2400" u="sng" dirty="0">
                <a:solidFill>
                  <a:schemeClr val="accent4">
                    <a:lumMod val="75000"/>
                  </a:schemeClr>
                </a:solidFill>
              </a:rPr>
              <a:t>are not counsellors</a:t>
            </a:r>
            <a:r>
              <a:rPr lang="en-GB" sz="2400" dirty="0">
                <a:solidFill>
                  <a:schemeClr val="accent4">
                    <a:lumMod val="75000"/>
                  </a:schemeClr>
                </a:solidFill>
              </a:rPr>
              <a:t> </a:t>
            </a:r>
            <a:r>
              <a:rPr lang="en-GB" sz="2400" dirty="0">
                <a:solidFill>
                  <a:schemeClr val="accent4">
                    <a:lumMod val="10000"/>
                  </a:schemeClr>
                </a:solidFill>
              </a:rPr>
              <a:t>- you can </a:t>
            </a:r>
            <a:r>
              <a:rPr lang="en-GB" sz="2400" u="sng" dirty="0">
                <a:solidFill>
                  <a:schemeClr val="accent4">
                    <a:lumMod val="10000"/>
                  </a:schemeClr>
                </a:solidFill>
              </a:rPr>
              <a:t>suggest </a:t>
            </a:r>
            <a:r>
              <a:rPr lang="en-GB" sz="2400" u="sng" dirty="0"/>
              <a:t>students refer themselves to the Counselling Service</a:t>
            </a:r>
            <a:r>
              <a:rPr lang="en-GB" sz="2400" dirty="0">
                <a:solidFill>
                  <a:schemeClr val="accent4">
                    <a:lumMod val="10000"/>
                  </a:schemeClr>
                </a:solidFill>
              </a:rPr>
              <a:t> as required</a:t>
            </a:r>
          </a:p>
          <a:p>
            <a:pPr>
              <a:defRPr/>
            </a:pPr>
            <a:r>
              <a:rPr lang="en-GB" sz="2400" dirty="0">
                <a:solidFill>
                  <a:schemeClr val="accent4">
                    <a:lumMod val="10000"/>
                  </a:schemeClr>
                </a:solidFill>
              </a:rPr>
              <a:t>Personal tutors may occasionally need to </a:t>
            </a:r>
            <a:r>
              <a:rPr lang="en-GB" sz="2400" u="sng" dirty="0"/>
              <a:t>seek advice from more experienced staff on the Welfare Team</a:t>
            </a:r>
            <a:r>
              <a:rPr lang="en-GB" sz="2400" dirty="0">
                <a:solidFill>
                  <a:schemeClr val="accent4">
                    <a:lumMod val="10000"/>
                  </a:schemeClr>
                </a:solidFill>
              </a:rPr>
              <a:t>.  This is usually done </a:t>
            </a:r>
            <a:r>
              <a:rPr lang="en-GB" sz="2400" u="sng" dirty="0"/>
              <a:t>with the consent of the student</a:t>
            </a:r>
            <a:r>
              <a:rPr lang="en-GB" sz="2400" dirty="0">
                <a:solidFill>
                  <a:schemeClr val="accent4">
                    <a:lumMod val="10000"/>
                  </a:schemeClr>
                </a:solidFill>
              </a:rPr>
              <a:t>, or </a:t>
            </a:r>
            <a:r>
              <a:rPr lang="en-GB" sz="2400" u="sng" dirty="0"/>
              <a:t>anonymously</a:t>
            </a:r>
            <a:r>
              <a:rPr lang="en-GB" sz="2400" dirty="0">
                <a:solidFill>
                  <a:schemeClr val="bg1">
                    <a:lumMod val="10000"/>
                  </a:schemeClr>
                </a:solidFill>
              </a:rPr>
              <a:t>, i.e., without naming the student</a:t>
            </a:r>
          </a:p>
        </p:txBody>
      </p:sp>
      <p:sp>
        <p:nvSpPr>
          <p:cNvPr id="4" name="Text Placeholder 3">
            <a:extLst>
              <a:ext uri="{FF2B5EF4-FFF2-40B4-BE49-F238E27FC236}">
                <a16:creationId xmlns:a16="http://schemas.microsoft.com/office/drawing/2014/main" id="{B127E7C2-B3B3-EF6D-7D55-B7097FC8C795}"/>
              </a:ext>
            </a:extLst>
          </p:cNvPr>
          <p:cNvSpPr>
            <a:spLocks noGrp="1"/>
          </p:cNvSpPr>
          <p:nvPr>
            <p:ph type="body" sz="quarter" idx="13"/>
          </p:nvPr>
        </p:nvSpPr>
        <p:spPr>
          <a:xfrm>
            <a:off x="479376" y="0"/>
            <a:ext cx="3817640" cy="772346"/>
          </a:xfrm>
        </p:spPr>
        <p:txBody>
          <a:bodyPr>
            <a:noAutofit/>
          </a:bodyPr>
          <a:lstStyle/>
          <a:p>
            <a:r>
              <a:rPr lang="en-GB" sz="3600" dirty="0">
                <a:solidFill>
                  <a:srgbClr val="FFFF00"/>
                </a:solidFill>
              </a:rPr>
              <a:t>Confidentiality</a:t>
            </a:r>
            <a:r>
              <a:rPr lang="en-GB" sz="3600" dirty="0"/>
              <a:t> </a:t>
            </a:r>
          </a:p>
        </p:txBody>
      </p:sp>
    </p:spTree>
    <p:extLst>
      <p:ext uri="{BB962C8B-B14F-4D97-AF65-F5344CB8AC3E}">
        <p14:creationId xmlns:p14="http://schemas.microsoft.com/office/powerpoint/2010/main" val="3923374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5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5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5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5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38F9B2-3A3E-E66A-42D8-3C94F7117606}"/>
              </a:ext>
            </a:extLst>
          </p:cNvPr>
          <p:cNvSpPr>
            <a:spLocks noGrp="1"/>
          </p:cNvSpPr>
          <p:nvPr>
            <p:ph idx="1"/>
          </p:nvPr>
        </p:nvSpPr>
        <p:spPr>
          <a:xfrm>
            <a:off x="838200" y="1628849"/>
            <a:ext cx="10515600" cy="3600301"/>
          </a:xfrm>
        </p:spPr>
        <p:txBody>
          <a:bodyPr>
            <a:normAutofit/>
          </a:bodyPr>
          <a:lstStyle/>
          <a:p>
            <a:r>
              <a:rPr lang="en-GB" dirty="0"/>
              <a:t>Standard allocation 4 hours per tutee</a:t>
            </a:r>
          </a:p>
          <a:p>
            <a:r>
              <a:rPr lang="en-GB" dirty="0"/>
              <a:t>Super Tutor - additional 8 hours allocation in teaching diary</a:t>
            </a:r>
          </a:p>
          <a:p>
            <a:pPr lvl="1"/>
            <a:r>
              <a:rPr lang="en-GB" dirty="0"/>
              <a:t>Applicable if tutees required +++ extra input due to complex issues</a:t>
            </a:r>
          </a:p>
          <a:p>
            <a:pPr lvl="1"/>
            <a:r>
              <a:rPr lang="en-GB" dirty="0"/>
              <a:t>Must be known to MBBS welfare support team (</a:t>
            </a:r>
            <a:r>
              <a:rPr lang="en-GB" u="sng" dirty="0"/>
              <a:t>liaise with Lea Stock</a:t>
            </a:r>
            <a:r>
              <a:rPr lang="en-GB" dirty="0"/>
              <a:t>)</a:t>
            </a:r>
          </a:p>
          <a:p>
            <a:r>
              <a:rPr lang="en-GB" dirty="0"/>
              <a:t>Keep log of meetings</a:t>
            </a:r>
          </a:p>
          <a:p>
            <a:r>
              <a:rPr lang="en-GB" dirty="0"/>
              <a:t>Please contact NF/LR if you think this applies to you</a:t>
            </a:r>
          </a:p>
          <a:p>
            <a:endParaRPr lang="en-GB" dirty="0"/>
          </a:p>
        </p:txBody>
      </p:sp>
      <p:sp>
        <p:nvSpPr>
          <p:cNvPr id="6" name="Text Placeholder 5">
            <a:extLst>
              <a:ext uri="{FF2B5EF4-FFF2-40B4-BE49-F238E27FC236}">
                <a16:creationId xmlns:a16="http://schemas.microsoft.com/office/drawing/2014/main" id="{485502B3-7634-AC07-6C93-FBA3A50B0DA7}"/>
              </a:ext>
            </a:extLst>
          </p:cNvPr>
          <p:cNvSpPr>
            <a:spLocks noGrp="1"/>
          </p:cNvSpPr>
          <p:nvPr>
            <p:ph type="body" sz="quarter" idx="13"/>
          </p:nvPr>
        </p:nvSpPr>
        <p:spPr/>
        <p:txBody>
          <a:bodyPr/>
          <a:lstStyle/>
          <a:p>
            <a:r>
              <a:rPr lang="en-GB" dirty="0">
                <a:solidFill>
                  <a:srgbClr val="FFFF00"/>
                </a:solidFill>
              </a:rPr>
              <a:t>Teaching diary and Super Tutor role</a:t>
            </a:r>
          </a:p>
        </p:txBody>
      </p:sp>
    </p:spTree>
    <p:extLst>
      <p:ext uri="{BB962C8B-B14F-4D97-AF65-F5344CB8AC3E}">
        <p14:creationId xmlns:p14="http://schemas.microsoft.com/office/powerpoint/2010/main" val="768471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5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5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5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5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25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25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FE0FE45-89D7-6A9F-5025-BA78EEA93389}"/>
              </a:ext>
            </a:extLst>
          </p:cNvPr>
          <p:cNvSpPr>
            <a:spLocks noGrp="1"/>
          </p:cNvSpPr>
          <p:nvPr>
            <p:ph idx="1"/>
          </p:nvPr>
        </p:nvSpPr>
        <p:spPr>
          <a:xfrm>
            <a:off x="839788" y="1412875"/>
            <a:ext cx="10515600" cy="4032349"/>
          </a:xfrm>
        </p:spPr>
        <p:txBody>
          <a:bodyPr/>
          <a:lstStyle/>
          <a:p>
            <a:r>
              <a:rPr lang="en-GB" dirty="0"/>
              <a:t>Aim: to encourage Final Year students to reflect on their professional identity and career plans as they come to the end of this phase of their medical training</a:t>
            </a:r>
          </a:p>
          <a:p>
            <a:r>
              <a:rPr lang="en-GB" dirty="0"/>
              <a:t>When: at compulsory first PT meeting in F-year</a:t>
            </a:r>
          </a:p>
          <a:p>
            <a:r>
              <a:rPr lang="en-GB" dirty="0"/>
              <a:t>Included as relevant tick box on </a:t>
            </a:r>
            <a:r>
              <a:rPr lang="en-GB" dirty="0" err="1"/>
              <a:t>PebblePad</a:t>
            </a:r>
            <a:r>
              <a:rPr lang="en-GB" dirty="0"/>
              <a:t> form - ‘encourage tutees to reflect on their professional identity and career aspirations’</a:t>
            </a:r>
          </a:p>
          <a:p>
            <a:r>
              <a:rPr lang="en-GB" dirty="0"/>
              <a:t>Feedback from 2024-25 – to Dr Emma </a:t>
            </a:r>
            <a:r>
              <a:rPr lang="en-GB" dirty="0" err="1"/>
              <a:t>Metters</a:t>
            </a:r>
            <a:r>
              <a:rPr lang="en-GB" dirty="0"/>
              <a:t> </a:t>
            </a:r>
            <a:r>
              <a:rPr lang="en-GB" dirty="0">
                <a:hlinkClick r:id="rId2"/>
              </a:rPr>
              <a:t>emetters@sgul.ac.uk</a:t>
            </a:r>
            <a:r>
              <a:rPr lang="en-GB" dirty="0"/>
              <a:t> </a:t>
            </a:r>
          </a:p>
          <a:p>
            <a:pPr marL="0" indent="0">
              <a:buNone/>
            </a:pPr>
            <a:endParaRPr lang="en-GB" dirty="0"/>
          </a:p>
        </p:txBody>
      </p:sp>
      <p:sp>
        <p:nvSpPr>
          <p:cNvPr id="6" name="Text Placeholder 5">
            <a:extLst>
              <a:ext uri="{FF2B5EF4-FFF2-40B4-BE49-F238E27FC236}">
                <a16:creationId xmlns:a16="http://schemas.microsoft.com/office/drawing/2014/main" id="{B203830F-CCEF-47B3-47FA-32E701F4AC50}"/>
              </a:ext>
            </a:extLst>
          </p:cNvPr>
          <p:cNvSpPr>
            <a:spLocks noGrp="1"/>
          </p:cNvSpPr>
          <p:nvPr>
            <p:ph type="body" sz="quarter" idx="13"/>
          </p:nvPr>
        </p:nvSpPr>
        <p:spPr/>
        <p:txBody>
          <a:bodyPr/>
          <a:lstStyle/>
          <a:p>
            <a:r>
              <a:rPr lang="en-GB" dirty="0">
                <a:solidFill>
                  <a:srgbClr val="FFFF00"/>
                </a:solidFill>
              </a:rPr>
              <a:t>F-year reflective component</a:t>
            </a:r>
          </a:p>
        </p:txBody>
      </p:sp>
    </p:spTree>
    <p:extLst>
      <p:ext uri="{BB962C8B-B14F-4D97-AF65-F5344CB8AC3E}">
        <p14:creationId xmlns:p14="http://schemas.microsoft.com/office/powerpoint/2010/main" val="1862343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A422588-7E14-D9D2-6400-70119E96166E}"/>
              </a:ext>
            </a:extLst>
          </p:cNvPr>
          <p:cNvSpPr>
            <a:spLocks noGrp="1"/>
          </p:cNvSpPr>
          <p:nvPr>
            <p:ph type="body" sz="quarter" idx="13"/>
          </p:nvPr>
        </p:nvSpPr>
        <p:spPr/>
        <p:txBody>
          <a:bodyPr/>
          <a:lstStyle/>
          <a:p>
            <a:r>
              <a:rPr lang="en-GB" dirty="0" err="1">
                <a:solidFill>
                  <a:srgbClr val="FFFF00"/>
                </a:solidFill>
              </a:rPr>
              <a:t>OnePageGuide</a:t>
            </a:r>
            <a:endParaRPr lang="en-GB" dirty="0">
              <a:solidFill>
                <a:srgbClr val="FFFF00"/>
              </a:solidFill>
            </a:endParaRPr>
          </a:p>
        </p:txBody>
      </p:sp>
      <p:sp>
        <p:nvSpPr>
          <p:cNvPr id="9" name="TextBox 8">
            <a:extLst>
              <a:ext uri="{FF2B5EF4-FFF2-40B4-BE49-F238E27FC236}">
                <a16:creationId xmlns:a16="http://schemas.microsoft.com/office/drawing/2014/main" id="{5BB3A9CE-830A-7F0B-93EA-773568A7033D}"/>
              </a:ext>
            </a:extLst>
          </p:cNvPr>
          <p:cNvSpPr txBox="1"/>
          <p:nvPr/>
        </p:nvSpPr>
        <p:spPr>
          <a:xfrm>
            <a:off x="9479952" y="2378546"/>
            <a:ext cx="2423592" cy="1323439"/>
          </a:xfrm>
          <a:prstGeom prst="rect">
            <a:avLst/>
          </a:prstGeom>
          <a:noFill/>
        </p:spPr>
        <p:txBody>
          <a:bodyPr wrap="square" rtlCol="0">
            <a:spAutoFit/>
          </a:bodyPr>
          <a:lstStyle/>
          <a:p>
            <a:pPr algn="ctr"/>
            <a:r>
              <a:rPr lang="en-GB" sz="1600" i="1" dirty="0">
                <a:solidFill>
                  <a:srgbClr val="FF0000"/>
                </a:solidFill>
                <a:latin typeface="Calibri" panose="020F0502020204030204" pitchFamily="34" charset="0"/>
                <a:cs typeface="Calibri" panose="020F0502020204030204" pitchFamily="34" charset="0"/>
              </a:rPr>
              <a:t>Consider meeting with Y1 students quite soon after the formative exam results, to discuss study skills and strategies</a:t>
            </a:r>
          </a:p>
        </p:txBody>
      </p:sp>
      <p:pic>
        <p:nvPicPr>
          <p:cNvPr id="3" name="Picture 2">
            <a:extLst>
              <a:ext uri="{FF2B5EF4-FFF2-40B4-BE49-F238E27FC236}">
                <a16:creationId xmlns:a16="http://schemas.microsoft.com/office/drawing/2014/main" id="{CF79BE69-6682-2BFB-436B-718E45DEC8E2}"/>
              </a:ext>
            </a:extLst>
          </p:cNvPr>
          <p:cNvPicPr>
            <a:picLocks noChangeAspect="1"/>
          </p:cNvPicPr>
          <p:nvPr/>
        </p:nvPicPr>
        <p:blipFill>
          <a:blip r:embed="rId2"/>
          <a:stretch>
            <a:fillRect/>
          </a:stretch>
        </p:blipFill>
        <p:spPr>
          <a:xfrm>
            <a:off x="1759390" y="1041722"/>
            <a:ext cx="7627965" cy="5532698"/>
          </a:xfrm>
          <a:prstGeom prst="rect">
            <a:avLst/>
          </a:prstGeom>
        </p:spPr>
      </p:pic>
    </p:spTree>
    <p:extLst>
      <p:ext uri="{BB962C8B-B14F-4D97-AF65-F5344CB8AC3E}">
        <p14:creationId xmlns:p14="http://schemas.microsoft.com/office/powerpoint/2010/main" val="2937879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y Questions&quot; Images – Browse 385 Stock Photos, Vectors ...">
            <a:extLst>
              <a:ext uri="{FF2B5EF4-FFF2-40B4-BE49-F238E27FC236}">
                <a16:creationId xmlns:a16="http://schemas.microsoft.com/office/drawing/2014/main" id="{D14952AE-69E4-DA6C-703A-C39BAF8E1C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50428" y="1412875"/>
            <a:ext cx="7894320" cy="4933950"/>
          </a:xfrm>
          <a:prstGeom prst="rect">
            <a:avLst/>
          </a:prstGeom>
          <a:solidFill>
            <a:srgbClr val="FFFFFF"/>
          </a:solidFill>
        </p:spPr>
      </p:pic>
    </p:spTree>
    <p:extLst>
      <p:ext uri="{BB962C8B-B14F-4D97-AF65-F5344CB8AC3E}">
        <p14:creationId xmlns:p14="http://schemas.microsoft.com/office/powerpoint/2010/main" val="1232384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53B164-49B0-D45D-FBDA-CE864E4CFD80}"/>
              </a:ext>
            </a:extLst>
          </p:cNvPr>
          <p:cNvSpPr>
            <a:spLocks noGrp="1"/>
          </p:cNvSpPr>
          <p:nvPr>
            <p:ph type="body" sz="quarter" idx="13"/>
          </p:nvPr>
        </p:nvSpPr>
        <p:spPr>
          <a:xfrm>
            <a:off x="263352" y="188640"/>
            <a:ext cx="9506272" cy="480131"/>
          </a:xfrm>
        </p:spPr>
        <p:txBody>
          <a:bodyPr/>
          <a:lstStyle/>
          <a:p>
            <a:r>
              <a:rPr lang="en-GB" dirty="0">
                <a:solidFill>
                  <a:srgbClr val="FFFF00"/>
                </a:solidFill>
              </a:rPr>
              <a:t>MBBS</a:t>
            </a:r>
            <a:r>
              <a:rPr lang="en-GB" sz="2800" dirty="0">
                <a:solidFill>
                  <a:srgbClr val="FFFF00"/>
                </a:solidFill>
              </a:rPr>
              <a:t> Personal Tutor Programme</a:t>
            </a:r>
          </a:p>
        </p:txBody>
      </p:sp>
      <p:sp>
        <p:nvSpPr>
          <p:cNvPr id="2" name="Content Placeholder 2">
            <a:extLst>
              <a:ext uri="{FF2B5EF4-FFF2-40B4-BE49-F238E27FC236}">
                <a16:creationId xmlns:a16="http://schemas.microsoft.com/office/drawing/2014/main" id="{886CF758-EF10-5B91-E9DD-252086E7CAE4}"/>
              </a:ext>
            </a:extLst>
          </p:cNvPr>
          <p:cNvSpPr>
            <a:spLocks noGrp="1"/>
          </p:cNvSpPr>
          <p:nvPr>
            <p:ph idx="1"/>
          </p:nvPr>
        </p:nvSpPr>
        <p:spPr>
          <a:xfrm>
            <a:off x="191344" y="908720"/>
            <a:ext cx="11665296" cy="5400600"/>
          </a:xfrm>
        </p:spPr>
        <p:txBody>
          <a:bodyPr>
            <a:noAutofit/>
          </a:bodyPr>
          <a:lstStyle/>
          <a:p>
            <a:pPr fontAlgn="base"/>
            <a:endParaRPr lang="en-GB" sz="2400" b="1" dirty="0">
              <a:solidFill>
                <a:srgbClr val="150703"/>
              </a:solidFill>
              <a:highlight>
                <a:srgbClr val="F5F5F5"/>
              </a:highlight>
              <a:latin typeface="Arial" panose="020B0604020202020204" pitchFamily="34" charset="0"/>
            </a:endParaRPr>
          </a:p>
          <a:p>
            <a:pPr fontAlgn="base"/>
            <a:endParaRPr lang="en-GB" sz="2400" b="1" dirty="0">
              <a:solidFill>
                <a:srgbClr val="150703"/>
              </a:solidFill>
              <a:highlight>
                <a:srgbClr val="F5F5F5"/>
              </a:highlight>
              <a:latin typeface="Arial" panose="020B0604020202020204" pitchFamily="34" charset="0"/>
            </a:endParaRPr>
          </a:p>
          <a:p>
            <a:pPr fontAlgn="base"/>
            <a:endParaRPr lang="en-GB" sz="2400" b="1" dirty="0">
              <a:solidFill>
                <a:srgbClr val="150703"/>
              </a:solidFill>
              <a:highlight>
                <a:srgbClr val="F5F5F5"/>
              </a:highlight>
              <a:latin typeface="Arial" panose="020B0604020202020204" pitchFamily="34" charset="0"/>
            </a:endParaRPr>
          </a:p>
          <a:p>
            <a:pPr fontAlgn="base"/>
            <a:r>
              <a:rPr lang="en-GB" sz="2400" b="1" dirty="0">
                <a:latin typeface="Arial" panose="020B0604020202020204" pitchFamily="34" charset="0"/>
              </a:rPr>
              <a:t>Helping our students thrive whilst at City St George’s</a:t>
            </a:r>
          </a:p>
          <a:p>
            <a:pPr fontAlgn="base"/>
            <a:r>
              <a:rPr lang="en-GB" sz="2400" b="1" dirty="0">
                <a:latin typeface="Arial" panose="020B0604020202020204" pitchFamily="34" charset="0"/>
              </a:rPr>
              <a:t>Providing study- and career advice</a:t>
            </a:r>
          </a:p>
          <a:p>
            <a:pPr fontAlgn="base"/>
            <a:r>
              <a:rPr lang="en-GB" sz="2400" b="1" dirty="0">
                <a:latin typeface="Arial" panose="020B0604020202020204" pitchFamily="34" charset="0"/>
              </a:rPr>
              <a:t>Providing pastoral care</a:t>
            </a:r>
          </a:p>
          <a:p>
            <a:pPr fontAlgn="base"/>
            <a:r>
              <a:rPr lang="en-GB" sz="2400" b="1" dirty="0">
                <a:latin typeface="Arial" panose="020B0604020202020204" pitchFamily="34" charset="0"/>
              </a:rPr>
              <a:t>Pointing students to further support </a:t>
            </a:r>
          </a:p>
          <a:p>
            <a:pPr fontAlgn="base"/>
            <a:r>
              <a:rPr lang="en-GB" sz="2400" b="1" dirty="0">
                <a:latin typeface="Arial" panose="020B0604020202020204" pitchFamily="34" charset="0"/>
              </a:rPr>
              <a:t>Personal Tutoring Policy: </a:t>
            </a:r>
            <a:r>
              <a:rPr lang="en-GB" sz="2400" b="1" dirty="0">
                <a:latin typeface="Arial" panose="020B0604020202020204" pitchFamily="34" charset="0"/>
                <a:hlinkClick r:id="rId2"/>
              </a:rPr>
              <a:t>https://www.citystgeorges.ac.uk/__data/assets/pdf_file/0010/743806/Personal-Tutoring-Policy-2023.4.pdf</a:t>
            </a:r>
            <a:r>
              <a:rPr lang="en-GB" sz="2400" b="1" dirty="0">
                <a:latin typeface="Arial" panose="020B0604020202020204" pitchFamily="34" charset="0"/>
              </a:rPr>
              <a:t> </a:t>
            </a:r>
            <a:endParaRPr lang="en-US" sz="2400" dirty="0">
              <a:latin typeface="Arial" panose="020B0604020202020204" pitchFamily="34" charset="0"/>
            </a:endParaRPr>
          </a:p>
          <a:p>
            <a:pPr fontAlgn="base"/>
            <a:endParaRPr lang="en-GB" sz="2400" b="1" dirty="0"/>
          </a:p>
        </p:txBody>
      </p:sp>
    </p:spTree>
    <p:extLst>
      <p:ext uri="{BB962C8B-B14F-4D97-AF65-F5344CB8AC3E}">
        <p14:creationId xmlns:p14="http://schemas.microsoft.com/office/powerpoint/2010/main" val="3051192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3FA94-0FA8-B47E-BBB0-AFED5CD7993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10131A2-2294-99F8-4374-F56669021E12}"/>
              </a:ext>
            </a:extLst>
          </p:cNvPr>
          <p:cNvSpPr>
            <a:spLocks noGrp="1"/>
          </p:cNvSpPr>
          <p:nvPr>
            <p:ph type="body" sz="quarter" idx="13"/>
          </p:nvPr>
        </p:nvSpPr>
        <p:spPr>
          <a:xfrm>
            <a:off x="263352" y="188640"/>
            <a:ext cx="9506272" cy="480131"/>
          </a:xfrm>
        </p:spPr>
        <p:txBody>
          <a:bodyPr/>
          <a:lstStyle/>
          <a:p>
            <a:r>
              <a:rPr lang="en-GB" dirty="0">
                <a:solidFill>
                  <a:srgbClr val="FFFF00"/>
                </a:solidFill>
              </a:rPr>
              <a:t>MBBS</a:t>
            </a:r>
            <a:r>
              <a:rPr lang="en-GB" sz="2800" dirty="0">
                <a:solidFill>
                  <a:srgbClr val="FFFF00"/>
                </a:solidFill>
              </a:rPr>
              <a:t> Tutor Duties - 1</a:t>
            </a:r>
          </a:p>
        </p:txBody>
      </p:sp>
      <p:sp>
        <p:nvSpPr>
          <p:cNvPr id="2" name="Content Placeholder 2">
            <a:extLst>
              <a:ext uri="{FF2B5EF4-FFF2-40B4-BE49-F238E27FC236}">
                <a16:creationId xmlns:a16="http://schemas.microsoft.com/office/drawing/2014/main" id="{BE478449-9FF5-B9D3-2D18-DCD8AC084099}"/>
              </a:ext>
            </a:extLst>
          </p:cNvPr>
          <p:cNvSpPr>
            <a:spLocks noGrp="1"/>
          </p:cNvSpPr>
          <p:nvPr>
            <p:ph idx="1"/>
          </p:nvPr>
        </p:nvSpPr>
        <p:spPr>
          <a:xfrm>
            <a:off x="191344" y="908720"/>
            <a:ext cx="11665296" cy="5400600"/>
          </a:xfrm>
        </p:spPr>
        <p:txBody>
          <a:bodyPr>
            <a:noAutofit/>
          </a:bodyPr>
          <a:lstStyle/>
          <a:p>
            <a:pPr fontAlgn="base"/>
            <a:endParaRPr lang="en-GB" sz="2400" b="1" dirty="0">
              <a:latin typeface="Arial" panose="020B0604020202020204" pitchFamily="34" charset="0"/>
            </a:endParaRPr>
          </a:p>
          <a:p>
            <a:pPr fontAlgn="base"/>
            <a:endParaRPr lang="en-GB" sz="2400" b="1" dirty="0">
              <a:latin typeface="Arial" panose="020B0604020202020204" pitchFamily="34" charset="0"/>
            </a:endParaRPr>
          </a:p>
          <a:p>
            <a:pPr fontAlgn="base"/>
            <a:r>
              <a:rPr lang="en-GB" sz="2400" b="1" dirty="0">
                <a:latin typeface="Arial" panose="020B0604020202020204" pitchFamily="34" charset="0"/>
              </a:rPr>
              <a:t>Being accessible and approachable</a:t>
            </a:r>
          </a:p>
          <a:p>
            <a:pPr fontAlgn="base"/>
            <a:r>
              <a:rPr lang="en-GB" sz="2400" b="1" dirty="0">
                <a:latin typeface="Arial" panose="020B0604020202020204" pitchFamily="34" charset="0"/>
              </a:rPr>
              <a:t>Being available to see tutees through group- and individual meetings</a:t>
            </a:r>
          </a:p>
          <a:p>
            <a:pPr fontAlgn="base"/>
            <a:r>
              <a:rPr lang="en-GB" sz="2400" b="1" dirty="0">
                <a:latin typeface="Arial" panose="020B0604020202020204" pitchFamily="34" charset="0"/>
              </a:rPr>
              <a:t>Providing a safe, non-judgemental space where tutees can talk and be heard</a:t>
            </a:r>
          </a:p>
          <a:p>
            <a:pPr fontAlgn="base"/>
            <a:r>
              <a:rPr lang="en-GB" sz="2400" b="1" dirty="0">
                <a:latin typeface="Arial" panose="020B0604020202020204" pitchFamily="34" charset="0"/>
              </a:rPr>
              <a:t>Providing general feedback and supporting tutees’ overall academic development</a:t>
            </a:r>
          </a:p>
          <a:p>
            <a:pPr fontAlgn="base"/>
            <a:r>
              <a:rPr lang="en-GB" sz="2400" b="1" dirty="0">
                <a:latin typeface="Arial" panose="020B0604020202020204" pitchFamily="34" charset="0"/>
              </a:rPr>
              <a:t>Helping tutees develop reflective and independent learning strategies</a:t>
            </a:r>
          </a:p>
          <a:p>
            <a:pPr fontAlgn="base"/>
            <a:r>
              <a:rPr lang="en-GB" sz="2400" b="1" dirty="0">
                <a:latin typeface="Arial" panose="020B0604020202020204" pitchFamily="34" charset="0"/>
              </a:rPr>
              <a:t>Offering academic guidance (e.g., help with module selection, academic skills, study tips)</a:t>
            </a:r>
          </a:p>
        </p:txBody>
      </p:sp>
    </p:spTree>
    <p:extLst>
      <p:ext uri="{BB962C8B-B14F-4D97-AF65-F5344CB8AC3E}">
        <p14:creationId xmlns:p14="http://schemas.microsoft.com/office/powerpoint/2010/main" val="4276260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5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5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5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25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50"/>
                                        <p:tgtEl>
                                          <p:spTgt spid="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2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76E34-E308-9961-C4FA-74552FF94EF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33EA0B2-B81F-542D-951B-83F422DB65A6}"/>
              </a:ext>
            </a:extLst>
          </p:cNvPr>
          <p:cNvSpPr>
            <a:spLocks noGrp="1"/>
          </p:cNvSpPr>
          <p:nvPr>
            <p:ph type="body" sz="quarter" idx="13"/>
          </p:nvPr>
        </p:nvSpPr>
        <p:spPr>
          <a:xfrm>
            <a:off x="263352" y="188640"/>
            <a:ext cx="9506272" cy="480131"/>
          </a:xfrm>
        </p:spPr>
        <p:txBody>
          <a:bodyPr/>
          <a:lstStyle/>
          <a:p>
            <a:r>
              <a:rPr lang="en-GB" dirty="0">
                <a:solidFill>
                  <a:srgbClr val="FFFF00"/>
                </a:solidFill>
              </a:rPr>
              <a:t>MBBS</a:t>
            </a:r>
            <a:r>
              <a:rPr lang="en-GB" sz="2800" dirty="0">
                <a:solidFill>
                  <a:srgbClr val="FFFF00"/>
                </a:solidFill>
              </a:rPr>
              <a:t> Tutor Duties - 2</a:t>
            </a:r>
          </a:p>
        </p:txBody>
      </p:sp>
      <p:sp>
        <p:nvSpPr>
          <p:cNvPr id="2" name="Content Placeholder 2">
            <a:extLst>
              <a:ext uri="{FF2B5EF4-FFF2-40B4-BE49-F238E27FC236}">
                <a16:creationId xmlns:a16="http://schemas.microsoft.com/office/drawing/2014/main" id="{199FCB8B-38E6-0F19-F1F3-E5F356E103C8}"/>
              </a:ext>
            </a:extLst>
          </p:cNvPr>
          <p:cNvSpPr>
            <a:spLocks noGrp="1"/>
          </p:cNvSpPr>
          <p:nvPr>
            <p:ph idx="1"/>
          </p:nvPr>
        </p:nvSpPr>
        <p:spPr>
          <a:xfrm>
            <a:off x="191344" y="908720"/>
            <a:ext cx="11665296" cy="5400600"/>
          </a:xfrm>
        </p:spPr>
        <p:txBody>
          <a:bodyPr>
            <a:noAutofit/>
          </a:bodyPr>
          <a:lstStyle/>
          <a:p>
            <a:pPr fontAlgn="base"/>
            <a:endParaRPr lang="en-GB" sz="2400" b="1" dirty="0">
              <a:latin typeface="Arial" panose="020B0604020202020204" pitchFamily="34" charset="0"/>
            </a:endParaRPr>
          </a:p>
          <a:p>
            <a:pPr fontAlgn="base"/>
            <a:endParaRPr lang="en-GB" sz="2400" b="1" dirty="0">
              <a:latin typeface="Arial" panose="020B0604020202020204" pitchFamily="34" charset="0"/>
            </a:endParaRPr>
          </a:p>
          <a:p>
            <a:pPr fontAlgn="base"/>
            <a:r>
              <a:rPr lang="en-GB" sz="2400" b="1" dirty="0">
                <a:latin typeface="Arial" panose="020B0604020202020204" pitchFamily="34" charset="0"/>
              </a:rPr>
              <a:t>Signposting to specialist support if needed</a:t>
            </a:r>
          </a:p>
          <a:p>
            <a:pPr fontAlgn="base"/>
            <a:r>
              <a:rPr lang="en-GB" sz="2400" b="1" dirty="0">
                <a:latin typeface="Arial" panose="020B0604020202020204" pitchFamily="34" charset="0"/>
              </a:rPr>
              <a:t>Helping them think about future beyond City – it may include support for personal development and career planning</a:t>
            </a:r>
            <a:endParaRPr lang="en-GB" sz="2400" b="1" dirty="0"/>
          </a:p>
          <a:p>
            <a:pPr fontAlgn="base"/>
            <a:r>
              <a:rPr lang="en-GB" sz="2400" b="1" dirty="0">
                <a:latin typeface="Arial" panose="020B0604020202020204" pitchFamily="34" charset="0"/>
              </a:rPr>
              <a:t>If they do not attend timetabled teaching activities, contacting them either directly or through appropriate support staff to understand why this is</a:t>
            </a:r>
          </a:p>
          <a:p>
            <a:pPr fontAlgn="base"/>
            <a:r>
              <a:rPr lang="en-GB" sz="2400" b="1" dirty="0">
                <a:latin typeface="Arial" panose="020B0604020202020204" pitchFamily="34" charset="0"/>
              </a:rPr>
              <a:t>Providing them with an academic reference for future employment, training or study</a:t>
            </a:r>
          </a:p>
          <a:p>
            <a:pPr fontAlgn="base"/>
            <a:r>
              <a:rPr lang="en-GB" sz="2400" b="1" dirty="0">
                <a:latin typeface="Arial" panose="020B0604020202020204" pitchFamily="34" charset="0"/>
              </a:rPr>
              <a:t>Respecting their confidentiality (with some exceptions)</a:t>
            </a:r>
          </a:p>
          <a:p>
            <a:pPr fontAlgn="base"/>
            <a:endParaRPr lang="en-GB" sz="2400" b="1" dirty="0">
              <a:latin typeface="Arial" panose="020B0604020202020204" pitchFamily="34" charset="0"/>
            </a:endParaRPr>
          </a:p>
        </p:txBody>
      </p:sp>
    </p:spTree>
    <p:extLst>
      <p:ext uri="{BB962C8B-B14F-4D97-AF65-F5344CB8AC3E}">
        <p14:creationId xmlns:p14="http://schemas.microsoft.com/office/powerpoint/2010/main" val="3784649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25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25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25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25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2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E51D6-71D2-D226-F053-72CE7CF54BC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90B0A1-488D-AAD7-481C-98130C825DA2}"/>
              </a:ext>
            </a:extLst>
          </p:cNvPr>
          <p:cNvSpPr>
            <a:spLocks noGrp="1"/>
          </p:cNvSpPr>
          <p:nvPr>
            <p:ph type="body" sz="quarter" idx="13"/>
          </p:nvPr>
        </p:nvSpPr>
        <p:spPr>
          <a:xfrm>
            <a:off x="263352" y="188640"/>
            <a:ext cx="9506272" cy="480131"/>
          </a:xfrm>
        </p:spPr>
        <p:txBody>
          <a:bodyPr/>
          <a:lstStyle/>
          <a:p>
            <a:r>
              <a:rPr lang="en-GB" dirty="0">
                <a:solidFill>
                  <a:srgbClr val="FFFF00"/>
                </a:solidFill>
              </a:rPr>
              <a:t>MBBS</a:t>
            </a:r>
            <a:r>
              <a:rPr lang="en-GB" sz="2800" dirty="0">
                <a:solidFill>
                  <a:srgbClr val="FFFF00"/>
                </a:solidFill>
              </a:rPr>
              <a:t> Tutor Duties – Areas outside remit</a:t>
            </a:r>
          </a:p>
        </p:txBody>
      </p:sp>
      <p:sp>
        <p:nvSpPr>
          <p:cNvPr id="2" name="Content Placeholder 2">
            <a:extLst>
              <a:ext uri="{FF2B5EF4-FFF2-40B4-BE49-F238E27FC236}">
                <a16:creationId xmlns:a16="http://schemas.microsoft.com/office/drawing/2014/main" id="{E4F426F7-9704-0BDC-5709-CC06E1160F25}"/>
              </a:ext>
            </a:extLst>
          </p:cNvPr>
          <p:cNvSpPr>
            <a:spLocks noGrp="1"/>
          </p:cNvSpPr>
          <p:nvPr>
            <p:ph idx="1"/>
          </p:nvPr>
        </p:nvSpPr>
        <p:spPr>
          <a:xfrm>
            <a:off x="191344" y="908720"/>
            <a:ext cx="11665296" cy="5400600"/>
          </a:xfrm>
        </p:spPr>
        <p:txBody>
          <a:bodyPr>
            <a:noAutofit/>
          </a:bodyPr>
          <a:lstStyle/>
          <a:p>
            <a:pPr fontAlgn="base"/>
            <a:endParaRPr lang="en-GB" sz="2400" b="1" dirty="0">
              <a:latin typeface="Arial" panose="020B0604020202020204" pitchFamily="34" charset="0"/>
            </a:endParaRPr>
          </a:p>
          <a:p>
            <a:pPr fontAlgn="base"/>
            <a:endParaRPr lang="en-GB" sz="2400" b="1" dirty="0">
              <a:latin typeface="Arial" panose="020B0604020202020204" pitchFamily="34" charset="0"/>
            </a:endParaRPr>
          </a:p>
          <a:p>
            <a:pPr fontAlgn="base"/>
            <a:endParaRPr lang="en-GB" sz="2400" b="1" dirty="0">
              <a:latin typeface="Arial" panose="020B0604020202020204" pitchFamily="34" charset="0"/>
            </a:endParaRPr>
          </a:p>
          <a:p>
            <a:pPr fontAlgn="base"/>
            <a:r>
              <a:rPr lang="en-GB" sz="2400" b="1" dirty="0">
                <a:latin typeface="Arial" panose="020B0604020202020204" pitchFamily="34" charset="0"/>
              </a:rPr>
              <a:t>Decision making for tutees</a:t>
            </a:r>
          </a:p>
          <a:p>
            <a:pPr fontAlgn="base"/>
            <a:r>
              <a:rPr lang="en-GB" sz="2400" b="1" dirty="0">
                <a:latin typeface="Arial" panose="020B0604020202020204" pitchFamily="34" charset="0"/>
              </a:rPr>
              <a:t>Providing specialist or specific medical/health advice, including</a:t>
            </a:r>
          </a:p>
          <a:p>
            <a:pPr marL="0" indent="0" fontAlgn="base">
              <a:buNone/>
            </a:pPr>
            <a:r>
              <a:rPr lang="en-GB" sz="2400" b="1" dirty="0">
                <a:latin typeface="Arial" panose="020B0604020202020204" pitchFamily="34" charset="0"/>
              </a:rPr>
              <a:t>   counselling (available through the Health and Wellbeing Service)</a:t>
            </a:r>
          </a:p>
          <a:p>
            <a:pPr fontAlgn="base"/>
            <a:r>
              <a:rPr lang="en-GB" sz="2400" b="1" dirty="0">
                <a:latin typeface="Arial" panose="020B0604020202020204" pitchFamily="34" charset="0"/>
              </a:rPr>
              <a:t>Contacting their GP for issues with their health</a:t>
            </a:r>
          </a:p>
          <a:p>
            <a:pPr fontAlgn="base"/>
            <a:r>
              <a:rPr lang="en-GB" sz="2400" b="1" dirty="0">
                <a:latin typeface="Arial" panose="020B0604020202020204" pitchFamily="34" charset="0"/>
              </a:rPr>
              <a:t>Offering expert immigration or specific financial advice (</a:t>
            </a:r>
            <a:r>
              <a:rPr lang="en-GB" sz="2400" b="1" dirty="0" err="1">
                <a:latin typeface="Arial" panose="020B0604020202020204" pitchFamily="34" charset="0"/>
              </a:rPr>
              <a:t>Support@City</a:t>
            </a:r>
            <a:r>
              <a:rPr lang="en-GB" sz="2400" b="1" dirty="0">
                <a:latin typeface="Arial" panose="020B0604020202020204" pitchFamily="34" charset="0"/>
              </a:rPr>
              <a:t>, </a:t>
            </a:r>
            <a:r>
              <a:rPr lang="en-GB" sz="2400" b="1" dirty="0">
                <a:latin typeface="Arial" panose="020B0604020202020204" pitchFamily="34" charset="0"/>
                <a:hlinkClick r:id="rId2"/>
              </a:rPr>
              <a:t>finance@citystgeorges.ac.uk</a:t>
            </a:r>
            <a:r>
              <a:rPr lang="en-GB" sz="2400" b="1" dirty="0">
                <a:latin typeface="Arial" panose="020B0604020202020204" pitchFamily="34" charset="0"/>
              </a:rPr>
              <a:t> )</a:t>
            </a:r>
          </a:p>
        </p:txBody>
      </p:sp>
    </p:spTree>
    <p:extLst>
      <p:ext uri="{BB962C8B-B14F-4D97-AF65-F5344CB8AC3E}">
        <p14:creationId xmlns:p14="http://schemas.microsoft.com/office/powerpoint/2010/main" val="359196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25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5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25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5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25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7893-85F9-73CB-C3EF-20821DCC57D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D45BE32-BB9B-AD54-28E5-0B8BB6E28BA8}"/>
              </a:ext>
            </a:extLst>
          </p:cNvPr>
          <p:cNvSpPr>
            <a:spLocks noGrp="1"/>
          </p:cNvSpPr>
          <p:nvPr>
            <p:ph type="body" sz="quarter" idx="13"/>
          </p:nvPr>
        </p:nvSpPr>
        <p:spPr>
          <a:xfrm>
            <a:off x="263352" y="188640"/>
            <a:ext cx="9506272" cy="480131"/>
          </a:xfrm>
        </p:spPr>
        <p:txBody>
          <a:bodyPr/>
          <a:lstStyle/>
          <a:p>
            <a:r>
              <a:rPr lang="en-GB" sz="2800" dirty="0">
                <a:solidFill>
                  <a:srgbClr val="FFFF00"/>
                </a:solidFill>
              </a:rPr>
              <a:t>Personal Tutor meetings - 1</a:t>
            </a:r>
          </a:p>
        </p:txBody>
      </p:sp>
      <p:sp>
        <p:nvSpPr>
          <p:cNvPr id="2" name="Content Placeholder 2">
            <a:extLst>
              <a:ext uri="{FF2B5EF4-FFF2-40B4-BE49-F238E27FC236}">
                <a16:creationId xmlns:a16="http://schemas.microsoft.com/office/drawing/2014/main" id="{0DC83A9A-555F-9B03-6C70-48CC1CE34621}"/>
              </a:ext>
            </a:extLst>
          </p:cNvPr>
          <p:cNvSpPr>
            <a:spLocks noGrp="1"/>
          </p:cNvSpPr>
          <p:nvPr>
            <p:ph idx="1"/>
          </p:nvPr>
        </p:nvSpPr>
        <p:spPr>
          <a:xfrm>
            <a:off x="191344" y="908720"/>
            <a:ext cx="11665296" cy="5400600"/>
          </a:xfrm>
        </p:spPr>
        <p:txBody>
          <a:bodyPr>
            <a:noAutofit/>
          </a:bodyPr>
          <a:lstStyle/>
          <a:p>
            <a:pPr fontAlgn="base"/>
            <a:endParaRPr lang="en-GB" sz="2400" b="1" dirty="0">
              <a:solidFill>
                <a:srgbClr val="150703"/>
              </a:solidFill>
              <a:highlight>
                <a:srgbClr val="F5F5F5"/>
              </a:highlight>
              <a:latin typeface="Arial" panose="020B0604020202020204" pitchFamily="34" charset="0"/>
            </a:endParaRPr>
          </a:p>
          <a:p>
            <a:pPr fontAlgn="base"/>
            <a:endParaRPr lang="en-GB" sz="2400" b="1" dirty="0">
              <a:solidFill>
                <a:srgbClr val="150703"/>
              </a:solidFill>
              <a:highlight>
                <a:srgbClr val="F5F5F5"/>
              </a:highlight>
              <a:latin typeface="Arial" panose="020B0604020202020204" pitchFamily="34" charset="0"/>
            </a:endParaRPr>
          </a:p>
          <a:p>
            <a:pPr fontAlgn="base"/>
            <a:endParaRPr lang="en-GB" sz="2400" b="1" dirty="0">
              <a:solidFill>
                <a:srgbClr val="150703"/>
              </a:solidFill>
              <a:highlight>
                <a:srgbClr val="F5F5F5"/>
              </a:highlight>
              <a:latin typeface="Arial" panose="020B0604020202020204" pitchFamily="34" charset="0"/>
            </a:endParaRPr>
          </a:p>
          <a:p>
            <a:pPr marL="0" indent="0" fontAlgn="base">
              <a:buNone/>
            </a:pPr>
            <a:r>
              <a:rPr lang="en-GB" sz="2400" b="1" dirty="0">
                <a:solidFill>
                  <a:srgbClr val="C00000"/>
                </a:solidFill>
                <a:latin typeface="Arial" panose="020B0604020202020204" pitchFamily="34" charset="0"/>
              </a:rPr>
              <a:t>Two compulsory personal tutor meetings per year </a:t>
            </a:r>
            <a:r>
              <a:rPr lang="en-GB" sz="2400" b="1" dirty="0">
                <a:solidFill>
                  <a:srgbClr val="150703"/>
                </a:solidFill>
                <a:latin typeface="Arial" panose="020B0604020202020204" pitchFamily="34" charset="0"/>
              </a:rPr>
              <a:t>– part of “Becoming a Doctor” (Professionalism) assessment </a:t>
            </a:r>
            <a:r>
              <a:rPr lang="en-US" sz="2400" dirty="0">
                <a:solidFill>
                  <a:srgbClr val="002B3B"/>
                </a:solidFill>
                <a:latin typeface="Arial" panose="020B0604020202020204" pitchFamily="34" charset="0"/>
              </a:rPr>
              <a:t>​</a:t>
            </a:r>
          </a:p>
          <a:p>
            <a:pPr fontAlgn="base"/>
            <a:r>
              <a:rPr lang="en-GB" sz="2400" dirty="0">
                <a:latin typeface="Arial" panose="020B0604020202020204" pitchFamily="34" charset="0"/>
              </a:rPr>
              <a:t>Recorded via Pebble Pad - </a:t>
            </a:r>
            <a:r>
              <a:rPr lang="en-GB" sz="2400" u="sng" dirty="0">
                <a:latin typeface="Arial" panose="020B0604020202020204" pitchFamily="34" charset="0"/>
                <a:hlinkClick r:id="rId2">
                  <a:extLst>
                    <a:ext uri="{A12FA001-AC4F-418D-AE19-62706E023703}">
                      <ahyp:hlinkClr xmlns:ahyp="http://schemas.microsoft.com/office/drawing/2018/hyperlinkcolor" val="tx"/>
                    </a:ext>
                  </a:extLst>
                </a:hlinkClick>
              </a:rPr>
              <a:t>Using </a:t>
            </a:r>
            <a:r>
              <a:rPr lang="en-GB" sz="2400" u="sng" dirty="0" err="1">
                <a:latin typeface="Arial" panose="020B0604020202020204" pitchFamily="34" charset="0"/>
                <a:hlinkClick r:id="rId2">
                  <a:extLst>
                    <a:ext uri="{A12FA001-AC4F-418D-AE19-62706E023703}">
                      <ahyp:hlinkClr xmlns:ahyp="http://schemas.microsoft.com/office/drawing/2018/hyperlinkcolor" val="tx"/>
                    </a:ext>
                  </a:extLst>
                </a:hlinkClick>
              </a:rPr>
              <a:t>PebblePad</a:t>
            </a:r>
            <a:r>
              <a:rPr lang="en-GB" sz="2400" u="sng" dirty="0">
                <a:latin typeface="Arial" panose="020B0604020202020204" pitchFamily="34" charset="0"/>
                <a:hlinkClick r:id="rId2">
                  <a:extLst>
                    <a:ext uri="{A12FA001-AC4F-418D-AE19-62706E023703}">
                      <ahyp:hlinkClr xmlns:ahyp="http://schemas.microsoft.com/office/drawing/2018/hyperlinkcolor" val="tx"/>
                    </a:ext>
                  </a:extLst>
                </a:hlinkClick>
              </a:rPr>
              <a:t> - A Guide for Assessors: Learning Technology for Teaching, Learning &amp; Assessment (sgul.ac.uk)</a:t>
            </a:r>
            <a:r>
              <a:rPr lang="en-GB" sz="2400" dirty="0">
                <a:latin typeface="Arial" panose="020B0604020202020204" pitchFamily="34" charset="0"/>
              </a:rPr>
              <a:t> ​</a:t>
            </a:r>
          </a:p>
          <a:p>
            <a:pPr fontAlgn="base"/>
            <a:r>
              <a:rPr lang="en-GB" sz="2400" dirty="0">
                <a:latin typeface="Arial" panose="020B0604020202020204" pitchFamily="34" charset="0"/>
              </a:rPr>
              <a:t>Meetings must be</a:t>
            </a:r>
            <a:r>
              <a:rPr lang="en-GB" sz="2400" b="1" dirty="0">
                <a:latin typeface="Arial" panose="020B0604020202020204" pitchFamily="34" charset="0"/>
              </a:rPr>
              <a:t> face-to-face </a:t>
            </a:r>
            <a:r>
              <a:rPr lang="en-GB" sz="2400" dirty="0">
                <a:latin typeface="Arial" panose="020B0604020202020204" pitchFamily="34" charset="0"/>
              </a:rPr>
              <a:t>(online or in-person) </a:t>
            </a:r>
            <a:r>
              <a:rPr lang="en-US" sz="2400" dirty="0">
                <a:latin typeface="Arial" panose="020B0604020202020204" pitchFamily="34" charset="0"/>
              </a:rPr>
              <a:t>​</a:t>
            </a:r>
          </a:p>
          <a:p>
            <a:pPr fontAlgn="base"/>
            <a:r>
              <a:rPr lang="en-GB" sz="2400" dirty="0">
                <a:latin typeface="Arial" panose="020B0604020202020204" pitchFamily="34" charset="0"/>
              </a:rPr>
              <a:t>Additional meetings can be requested as required</a:t>
            </a:r>
            <a:endParaRPr lang="en-US" sz="2400" dirty="0">
              <a:latin typeface="Arial" panose="020B0604020202020204" pitchFamily="34" charset="0"/>
            </a:endParaRPr>
          </a:p>
          <a:p>
            <a:pPr fontAlgn="base"/>
            <a:endParaRPr lang="en-GB" sz="2400" b="1" dirty="0"/>
          </a:p>
        </p:txBody>
      </p:sp>
    </p:spTree>
    <p:extLst>
      <p:ext uri="{BB962C8B-B14F-4D97-AF65-F5344CB8AC3E}">
        <p14:creationId xmlns:p14="http://schemas.microsoft.com/office/powerpoint/2010/main" val="2166454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25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5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25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25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E53B164-49B0-D45D-FBDA-CE864E4CFD80}"/>
              </a:ext>
            </a:extLst>
          </p:cNvPr>
          <p:cNvSpPr>
            <a:spLocks noGrp="1"/>
          </p:cNvSpPr>
          <p:nvPr>
            <p:ph type="body" sz="quarter" idx="13"/>
          </p:nvPr>
        </p:nvSpPr>
        <p:spPr>
          <a:xfrm>
            <a:off x="263352" y="188640"/>
            <a:ext cx="9506272" cy="480131"/>
          </a:xfrm>
        </p:spPr>
        <p:txBody>
          <a:bodyPr/>
          <a:lstStyle/>
          <a:p>
            <a:r>
              <a:rPr lang="en-GB" sz="2800" dirty="0">
                <a:solidFill>
                  <a:srgbClr val="FFFF00"/>
                </a:solidFill>
              </a:rPr>
              <a:t>Personal Tutor meetings - 2</a:t>
            </a:r>
          </a:p>
        </p:txBody>
      </p:sp>
      <p:sp>
        <p:nvSpPr>
          <p:cNvPr id="2" name="Content Placeholder 2">
            <a:extLst>
              <a:ext uri="{FF2B5EF4-FFF2-40B4-BE49-F238E27FC236}">
                <a16:creationId xmlns:a16="http://schemas.microsoft.com/office/drawing/2014/main" id="{886CF758-EF10-5B91-E9DD-252086E7CAE4}"/>
              </a:ext>
            </a:extLst>
          </p:cNvPr>
          <p:cNvSpPr>
            <a:spLocks noGrp="1"/>
          </p:cNvSpPr>
          <p:nvPr>
            <p:ph idx="1"/>
          </p:nvPr>
        </p:nvSpPr>
        <p:spPr>
          <a:xfrm>
            <a:off x="191344" y="908720"/>
            <a:ext cx="11665296" cy="5400600"/>
          </a:xfrm>
        </p:spPr>
        <p:txBody>
          <a:bodyPr>
            <a:noAutofit/>
          </a:bodyPr>
          <a:lstStyle/>
          <a:p>
            <a:pPr fontAlgn="base"/>
            <a:endParaRPr lang="en-GB" sz="2400" b="1" dirty="0">
              <a:solidFill>
                <a:srgbClr val="150703"/>
              </a:solidFill>
              <a:highlight>
                <a:srgbClr val="F5F5F5"/>
              </a:highlight>
              <a:latin typeface="Arial" panose="020B0604020202020204" pitchFamily="34" charset="0"/>
            </a:endParaRPr>
          </a:p>
          <a:p>
            <a:pPr marL="0" indent="0" fontAlgn="base">
              <a:buNone/>
            </a:pPr>
            <a:r>
              <a:rPr lang="en-GB" sz="2400" b="1" dirty="0">
                <a:solidFill>
                  <a:srgbClr val="150703"/>
                </a:solidFill>
                <a:latin typeface="Arial" panose="020B0604020202020204" pitchFamily="34" charset="0"/>
              </a:rPr>
              <a:t>Deadlines for compulsory meetings:</a:t>
            </a:r>
            <a:r>
              <a:rPr lang="en-GB" sz="2400" dirty="0">
                <a:solidFill>
                  <a:srgbClr val="002B3B"/>
                </a:solidFill>
                <a:latin typeface="Arial" panose="020B0604020202020204" pitchFamily="34" charset="0"/>
              </a:rPr>
              <a:t>​</a:t>
            </a:r>
          </a:p>
          <a:p>
            <a:pPr fontAlgn="base"/>
            <a:r>
              <a:rPr lang="en-GB" sz="2400" dirty="0">
                <a:solidFill>
                  <a:srgbClr val="C00000"/>
                </a:solidFill>
                <a:latin typeface="Arial" panose="020B0604020202020204" pitchFamily="34" charset="0"/>
              </a:rPr>
              <a:t>1</a:t>
            </a:r>
            <a:r>
              <a:rPr lang="en-GB" sz="1600" dirty="0">
                <a:solidFill>
                  <a:srgbClr val="C00000"/>
                </a:solidFill>
                <a:latin typeface="Arial" panose="020B0604020202020204" pitchFamily="34" charset="0"/>
              </a:rPr>
              <a:t>st</a:t>
            </a:r>
            <a:r>
              <a:rPr lang="en-GB" sz="2400" dirty="0">
                <a:solidFill>
                  <a:srgbClr val="C00000"/>
                </a:solidFill>
                <a:latin typeface="Arial" panose="020B0604020202020204" pitchFamily="34" charset="0"/>
              </a:rPr>
              <a:t>  meeting by </a:t>
            </a:r>
            <a:r>
              <a:rPr lang="en-GB" sz="2400" b="1" dirty="0">
                <a:solidFill>
                  <a:srgbClr val="C00000"/>
                </a:solidFill>
                <a:latin typeface="Arial" panose="020B0604020202020204" pitchFamily="34" charset="0"/>
              </a:rPr>
              <a:t>21st  November 2025 </a:t>
            </a:r>
            <a:r>
              <a:rPr lang="en-US" sz="2400" dirty="0">
                <a:solidFill>
                  <a:srgbClr val="C00000"/>
                </a:solidFill>
                <a:latin typeface="Arial" panose="020B0604020202020204" pitchFamily="34" charset="0"/>
              </a:rPr>
              <a:t>​</a:t>
            </a:r>
          </a:p>
          <a:p>
            <a:pPr fontAlgn="base"/>
            <a:r>
              <a:rPr lang="en-GB" sz="2400" dirty="0">
                <a:solidFill>
                  <a:srgbClr val="C00000"/>
                </a:solidFill>
                <a:latin typeface="Arial" panose="020B0604020202020204" pitchFamily="34" charset="0"/>
              </a:rPr>
              <a:t>2</a:t>
            </a:r>
            <a:r>
              <a:rPr lang="en-GB" sz="1600" dirty="0">
                <a:solidFill>
                  <a:srgbClr val="C00000"/>
                </a:solidFill>
                <a:latin typeface="Arial" panose="020B0604020202020204" pitchFamily="34" charset="0"/>
              </a:rPr>
              <a:t>nd</a:t>
            </a:r>
            <a:r>
              <a:rPr lang="en-GB" sz="2400" dirty="0">
                <a:solidFill>
                  <a:srgbClr val="C00000"/>
                </a:solidFill>
                <a:latin typeface="Arial" panose="020B0604020202020204" pitchFamily="34" charset="0"/>
              </a:rPr>
              <a:t> meeting by </a:t>
            </a:r>
            <a:r>
              <a:rPr lang="en-GB" sz="2400" b="1" dirty="0">
                <a:solidFill>
                  <a:srgbClr val="C00000"/>
                </a:solidFill>
                <a:latin typeface="Arial" panose="020B0604020202020204" pitchFamily="34" charset="0"/>
              </a:rPr>
              <a:t>10</a:t>
            </a:r>
            <a:r>
              <a:rPr lang="en-GB" sz="2400" b="1" baseline="30000" dirty="0">
                <a:solidFill>
                  <a:srgbClr val="C00000"/>
                </a:solidFill>
                <a:latin typeface="Arial" panose="020B0604020202020204" pitchFamily="34" charset="0"/>
              </a:rPr>
              <a:t>th</a:t>
            </a:r>
            <a:r>
              <a:rPr lang="en-GB" sz="2400" b="1" dirty="0">
                <a:solidFill>
                  <a:srgbClr val="C00000"/>
                </a:solidFill>
                <a:latin typeface="Arial" panose="020B0604020202020204" pitchFamily="34" charset="0"/>
              </a:rPr>
              <a:t> April 2026 </a:t>
            </a:r>
            <a:r>
              <a:rPr lang="en-US" sz="2400" b="1" dirty="0">
                <a:solidFill>
                  <a:srgbClr val="C00000"/>
                </a:solidFill>
                <a:latin typeface="Arial" panose="020B0604020202020204" pitchFamily="34" charset="0"/>
              </a:rPr>
              <a:t>​</a:t>
            </a:r>
          </a:p>
          <a:p>
            <a:pPr marL="0" indent="0">
              <a:buNone/>
              <a:defRPr/>
            </a:pPr>
            <a:endParaRPr lang="en-GB" sz="2400" dirty="0">
              <a:solidFill>
                <a:schemeClr val="accent4">
                  <a:lumMod val="10000"/>
                </a:schemeClr>
              </a:solidFill>
            </a:endParaRPr>
          </a:p>
          <a:p>
            <a:pPr marL="0" indent="0">
              <a:buNone/>
              <a:defRPr/>
            </a:pPr>
            <a:r>
              <a:rPr lang="en-GB" sz="2400" dirty="0">
                <a:solidFill>
                  <a:schemeClr val="accent4">
                    <a:lumMod val="10000"/>
                  </a:schemeClr>
                </a:solidFill>
              </a:rPr>
              <a:t>**In Year 1, we recommend that you invite all your tutees to a short additional</a:t>
            </a:r>
            <a:r>
              <a:rPr lang="en-GB" sz="2400" b="1" dirty="0">
                <a:solidFill>
                  <a:schemeClr val="accent4">
                    <a:lumMod val="10000"/>
                  </a:schemeClr>
                </a:solidFill>
              </a:rPr>
              <a:t> introductory group meeting</a:t>
            </a:r>
            <a:r>
              <a:rPr lang="en-GB" sz="2400" dirty="0">
                <a:solidFill>
                  <a:schemeClr val="accent4">
                    <a:lumMod val="10000"/>
                  </a:schemeClr>
                </a:solidFill>
              </a:rPr>
              <a:t> to ‘meet and greet’:</a:t>
            </a:r>
          </a:p>
          <a:p>
            <a:pPr marL="0" indent="0">
              <a:buNone/>
              <a:defRPr/>
            </a:pPr>
            <a:r>
              <a:rPr lang="en-GB" sz="2400" dirty="0">
                <a:solidFill>
                  <a:schemeClr val="accent4">
                    <a:lumMod val="10000"/>
                  </a:schemeClr>
                </a:solidFill>
              </a:rPr>
              <a:t>Deadline for </a:t>
            </a:r>
            <a:r>
              <a:rPr lang="en-GB" sz="2400" dirty="0">
                <a:solidFill>
                  <a:srgbClr val="0070C0"/>
                </a:solidFill>
              </a:rPr>
              <a:t>MBBS 4: 26/09/2025</a:t>
            </a:r>
          </a:p>
          <a:p>
            <a:pPr marL="0" indent="0">
              <a:buNone/>
              <a:defRPr/>
            </a:pPr>
            <a:r>
              <a:rPr lang="en-GB" sz="2400" dirty="0">
                <a:solidFill>
                  <a:schemeClr val="accent4">
                    <a:lumMod val="10000"/>
                  </a:schemeClr>
                </a:solidFill>
              </a:rPr>
              <a:t>Deadline for </a:t>
            </a:r>
            <a:r>
              <a:rPr lang="en-GB" sz="2400" dirty="0">
                <a:solidFill>
                  <a:schemeClr val="accent5">
                    <a:lumMod val="75000"/>
                  </a:schemeClr>
                </a:solidFill>
              </a:rPr>
              <a:t>MBBS 5: 31/10/2025</a:t>
            </a:r>
          </a:p>
          <a:p>
            <a:pPr marL="0" indent="0">
              <a:buNone/>
              <a:defRPr/>
            </a:pPr>
            <a:endParaRPr lang="en-GB" sz="2400" b="1" dirty="0">
              <a:solidFill>
                <a:schemeClr val="accent4">
                  <a:lumMod val="10000"/>
                </a:schemeClr>
              </a:solidFill>
            </a:endParaRPr>
          </a:p>
          <a:p>
            <a:pPr marL="0" indent="0" algn="ctr">
              <a:lnSpc>
                <a:spcPct val="100000"/>
              </a:lnSpc>
              <a:spcBef>
                <a:spcPts val="0"/>
              </a:spcBef>
              <a:buNone/>
              <a:defRPr/>
            </a:pPr>
            <a:r>
              <a:rPr lang="en-GB" sz="2400" b="1" dirty="0"/>
              <a:t>Students are sent reminders for the compulsory meetings</a:t>
            </a:r>
          </a:p>
          <a:p>
            <a:pPr marL="0" indent="0" algn="ctr">
              <a:lnSpc>
                <a:spcPct val="100000"/>
              </a:lnSpc>
              <a:spcBef>
                <a:spcPts val="0"/>
              </a:spcBef>
              <a:buNone/>
              <a:defRPr/>
            </a:pPr>
            <a:r>
              <a:rPr lang="en-GB" sz="2400" b="1" u="sng" dirty="0">
                <a:solidFill>
                  <a:schemeClr val="accent4">
                    <a:lumMod val="75000"/>
                  </a:schemeClr>
                </a:solidFill>
              </a:rPr>
              <a:t>It is their responsibility to organise them with you</a:t>
            </a:r>
          </a:p>
          <a:p>
            <a:pPr marL="0" indent="0" algn="ctr">
              <a:lnSpc>
                <a:spcPct val="100000"/>
              </a:lnSpc>
              <a:spcBef>
                <a:spcPts val="0"/>
              </a:spcBef>
              <a:buNone/>
              <a:defRPr/>
            </a:pPr>
            <a:r>
              <a:rPr lang="en-GB" sz="2400" b="1" dirty="0"/>
              <a:t>PT administrator will check if meetings have happened</a:t>
            </a:r>
          </a:p>
        </p:txBody>
      </p:sp>
    </p:spTree>
    <p:extLst>
      <p:ext uri="{BB962C8B-B14F-4D97-AF65-F5344CB8AC3E}">
        <p14:creationId xmlns:p14="http://schemas.microsoft.com/office/powerpoint/2010/main" val="2730678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5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5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25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25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fade">
                                      <p:cBhvr>
                                        <p:cTn id="23" dur="250"/>
                                        <p:tgtEl>
                                          <p:spTgt spid="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25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fade">
                                      <p:cBhvr>
                                        <p:cTn id="33" dur="250"/>
                                        <p:tgtEl>
                                          <p:spTgt spid="2">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250"/>
                                        <p:tgtEl>
                                          <p:spTgt spid="2">
                                            <p:txEl>
                                              <p:pRg st="10" end="1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Effect transition="in" filter="fade">
                                      <p:cBhvr>
                                        <p:cTn id="43" dur="25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5E564D-06B1-A943-EF45-4E24B0BFEE8A}"/>
              </a:ext>
            </a:extLst>
          </p:cNvPr>
          <p:cNvSpPr>
            <a:spLocks noGrp="1"/>
          </p:cNvSpPr>
          <p:nvPr>
            <p:ph idx="1"/>
          </p:nvPr>
        </p:nvSpPr>
        <p:spPr>
          <a:xfrm>
            <a:off x="335360" y="1428924"/>
            <a:ext cx="11521280" cy="4579990"/>
          </a:xfrm>
        </p:spPr>
        <p:txBody>
          <a:bodyPr>
            <a:noAutofit/>
          </a:bodyPr>
          <a:lstStyle/>
          <a:p>
            <a:pPr marL="0" indent="0">
              <a:buNone/>
              <a:defRPr/>
            </a:pPr>
            <a:r>
              <a:rPr lang="en-GB" sz="2400" dirty="0">
                <a:solidFill>
                  <a:schemeClr val="accent4">
                    <a:lumMod val="10000"/>
                  </a:schemeClr>
                </a:solidFill>
              </a:rPr>
              <a:t>You can use the profile form to find out the some of the following about your tutee (especially in the first meeting):</a:t>
            </a:r>
          </a:p>
          <a:p>
            <a:pPr lvl="1">
              <a:defRPr/>
            </a:pPr>
            <a:r>
              <a:rPr lang="en-GB" sz="2000" b="1" dirty="0">
                <a:solidFill>
                  <a:schemeClr val="tx2"/>
                </a:solidFill>
              </a:rPr>
              <a:t>Where they come from</a:t>
            </a:r>
          </a:p>
          <a:p>
            <a:pPr lvl="1">
              <a:defRPr/>
            </a:pPr>
            <a:r>
              <a:rPr lang="en-GB" sz="2000" b="1" dirty="0">
                <a:solidFill>
                  <a:schemeClr val="tx2"/>
                </a:solidFill>
              </a:rPr>
              <a:t>Accommodation</a:t>
            </a:r>
          </a:p>
          <a:p>
            <a:pPr lvl="1">
              <a:defRPr/>
            </a:pPr>
            <a:r>
              <a:rPr lang="en-GB" sz="2000" b="1" dirty="0">
                <a:solidFill>
                  <a:schemeClr val="tx2"/>
                </a:solidFill>
              </a:rPr>
              <a:t>Family support</a:t>
            </a:r>
          </a:p>
          <a:p>
            <a:pPr lvl="1">
              <a:defRPr/>
            </a:pPr>
            <a:r>
              <a:rPr lang="en-GB" sz="2000" b="1" dirty="0">
                <a:solidFill>
                  <a:schemeClr val="tx2"/>
                </a:solidFill>
              </a:rPr>
              <a:t>Financial issues  - part time work</a:t>
            </a:r>
          </a:p>
          <a:p>
            <a:pPr lvl="1">
              <a:defRPr/>
            </a:pPr>
            <a:r>
              <a:rPr lang="en-GB" sz="2000" b="1" dirty="0">
                <a:solidFill>
                  <a:schemeClr val="tx2"/>
                </a:solidFill>
              </a:rPr>
              <a:t>Physical and mental health</a:t>
            </a:r>
          </a:p>
          <a:p>
            <a:pPr lvl="1">
              <a:defRPr/>
            </a:pPr>
            <a:r>
              <a:rPr lang="en-GB" sz="2000" b="1" dirty="0">
                <a:solidFill>
                  <a:schemeClr val="tx2"/>
                </a:solidFill>
              </a:rPr>
              <a:t>Friends and social activities</a:t>
            </a:r>
          </a:p>
          <a:p>
            <a:pPr lvl="1">
              <a:defRPr/>
            </a:pPr>
            <a:r>
              <a:rPr lang="en-GB" sz="2000" b="1" dirty="0">
                <a:solidFill>
                  <a:schemeClr val="tx2"/>
                </a:solidFill>
              </a:rPr>
              <a:t>Interests – academic and recreational</a:t>
            </a:r>
          </a:p>
          <a:p>
            <a:pPr lvl="1">
              <a:defRPr/>
            </a:pPr>
            <a:r>
              <a:rPr lang="en-GB" sz="2000" b="1" dirty="0">
                <a:solidFill>
                  <a:schemeClr val="tx2"/>
                </a:solidFill>
              </a:rPr>
              <a:t>Ambitions</a:t>
            </a:r>
          </a:p>
          <a:p>
            <a:pPr marL="0" indent="0">
              <a:buNone/>
              <a:defRPr/>
            </a:pPr>
            <a:r>
              <a:rPr lang="en-GB" sz="2400" dirty="0">
                <a:solidFill>
                  <a:schemeClr val="accent4">
                    <a:lumMod val="10000"/>
                  </a:schemeClr>
                </a:solidFill>
              </a:rPr>
              <a:t>2</a:t>
            </a:r>
            <a:r>
              <a:rPr lang="en-GB" sz="2400" baseline="30000" dirty="0">
                <a:solidFill>
                  <a:schemeClr val="accent4">
                    <a:lumMod val="10000"/>
                  </a:schemeClr>
                </a:solidFill>
              </a:rPr>
              <a:t>nd</a:t>
            </a:r>
            <a:r>
              <a:rPr lang="en-GB" sz="2400" dirty="0">
                <a:solidFill>
                  <a:schemeClr val="accent4">
                    <a:lumMod val="10000"/>
                  </a:schemeClr>
                </a:solidFill>
              </a:rPr>
              <a:t> meeting</a:t>
            </a:r>
          </a:p>
          <a:p>
            <a:pPr lvl="1">
              <a:defRPr/>
            </a:pPr>
            <a:r>
              <a:rPr lang="en-GB" sz="2000" b="1" dirty="0">
                <a:solidFill>
                  <a:schemeClr val="tx2"/>
                </a:solidFill>
              </a:rPr>
              <a:t>Usually happens after the formative exams in Y1, so discuss those assessments</a:t>
            </a:r>
          </a:p>
          <a:p>
            <a:pPr marL="0" indent="0">
              <a:buNone/>
              <a:defRPr/>
            </a:pPr>
            <a:endParaRPr lang="en-GB" sz="2000" dirty="0">
              <a:solidFill>
                <a:schemeClr val="accent4">
                  <a:lumMod val="10000"/>
                </a:schemeClr>
              </a:solidFill>
            </a:endParaRPr>
          </a:p>
        </p:txBody>
      </p:sp>
      <p:sp>
        <p:nvSpPr>
          <p:cNvPr id="4" name="Text Placeholder 3">
            <a:extLst>
              <a:ext uri="{FF2B5EF4-FFF2-40B4-BE49-F238E27FC236}">
                <a16:creationId xmlns:a16="http://schemas.microsoft.com/office/drawing/2014/main" id="{B3148403-EE67-878F-385E-4A5BD15D5558}"/>
              </a:ext>
            </a:extLst>
          </p:cNvPr>
          <p:cNvSpPr>
            <a:spLocks noGrp="1"/>
          </p:cNvSpPr>
          <p:nvPr>
            <p:ph type="body" sz="quarter" idx="13"/>
          </p:nvPr>
        </p:nvSpPr>
        <p:spPr>
          <a:xfrm>
            <a:off x="263352" y="65305"/>
            <a:ext cx="9506272" cy="771407"/>
          </a:xfrm>
        </p:spPr>
        <p:txBody>
          <a:bodyPr>
            <a:normAutofit/>
          </a:bodyPr>
          <a:lstStyle/>
          <a:p>
            <a:r>
              <a:rPr lang="en-GB" sz="3600" dirty="0">
                <a:solidFill>
                  <a:srgbClr val="FFFF00"/>
                </a:solidFill>
              </a:rPr>
              <a:t>What will you discuss with your tutee? - 1</a:t>
            </a:r>
          </a:p>
        </p:txBody>
      </p:sp>
    </p:spTree>
    <p:extLst>
      <p:ext uri="{BB962C8B-B14F-4D97-AF65-F5344CB8AC3E}">
        <p14:creationId xmlns:p14="http://schemas.microsoft.com/office/powerpoint/2010/main" val="35701100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5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25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5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25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5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250"/>
                                        <p:tgtEl>
                                          <p:spTgt spid="3">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25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25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5E564D-06B1-A943-EF45-4E24B0BFEE8A}"/>
              </a:ext>
            </a:extLst>
          </p:cNvPr>
          <p:cNvSpPr>
            <a:spLocks noGrp="1"/>
          </p:cNvSpPr>
          <p:nvPr>
            <p:ph idx="1"/>
          </p:nvPr>
        </p:nvSpPr>
        <p:spPr>
          <a:xfrm>
            <a:off x="335360" y="1368634"/>
            <a:ext cx="11521280" cy="2781335"/>
          </a:xfrm>
        </p:spPr>
        <p:txBody>
          <a:bodyPr>
            <a:noAutofit/>
          </a:bodyPr>
          <a:lstStyle/>
          <a:p>
            <a:pPr marL="0" indent="0">
              <a:buNone/>
              <a:defRPr/>
            </a:pPr>
            <a:r>
              <a:rPr lang="en-GB" sz="2400" dirty="0">
                <a:solidFill>
                  <a:schemeClr val="accent4">
                    <a:lumMod val="10000"/>
                  </a:schemeClr>
                </a:solidFill>
              </a:rPr>
              <a:t>Year-specific information – lectures, PBL, learning strategies, practical sessions, exams, SSC-G, GP placements, clinical competency  assessments </a:t>
            </a:r>
          </a:p>
          <a:p>
            <a:pPr lvl="1">
              <a:defRPr/>
            </a:pPr>
            <a:r>
              <a:rPr lang="en-GB" sz="2000" b="1" dirty="0">
                <a:solidFill>
                  <a:schemeClr val="tx2"/>
                </a:solidFill>
              </a:rPr>
              <a:t>Any difficulties? Any support required? </a:t>
            </a:r>
          </a:p>
          <a:p>
            <a:pPr marL="0" indent="0">
              <a:buNone/>
              <a:defRPr/>
            </a:pPr>
            <a:endParaRPr lang="en-GB" sz="2000" dirty="0">
              <a:solidFill>
                <a:schemeClr val="accent4">
                  <a:lumMod val="10000"/>
                </a:schemeClr>
              </a:solidFill>
            </a:endParaRPr>
          </a:p>
          <a:p>
            <a:pPr marL="0" indent="0">
              <a:buNone/>
              <a:defRPr/>
            </a:pPr>
            <a:r>
              <a:rPr lang="en-GB" sz="2000" b="1" dirty="0">
                <a:solidFill>
                  <a:schemeClr val="accent4">
                    <a:lumMod val="10000"/>
                  </a:schemeClr>
                </a:solidFill>
              </a:rPr>
              <a:t>Please ensure any notes made and stored are </a:t>
            </a:r>
            <a:r>
              <a:rPr lang="en-GB" sz="2000" b="1" dirty="0"/>
              <a:t>GDPR compliant</a:t>
            </a:r>
            <a:r>
              <a:rPr lang="en-GB" sz="2000" b="1" dirty="0">
                <a:solidFill>
                  <a:schemeClr val="accent4">
                    <a:lumMod val="10000"/>
                  </a:schemeClr>
                </a:solidFill>
              </a:rPr>
              <a:t>:</a:t>
            </a:r>
          </a:p>
          <a:p>
            <a:pPr marL="457200" indent="-457200">
              <a:buFont typeface="+mj-lt"/>
              <a:buAutoNum type="arabicPeriod"/>
              <a:defRPr/>
            </a:pPr>
            <a:r>
              <a:rPr lang="en-GB" sz="2000" b="1" dirty="0"/>
              <a:t>Lawfulness, fairness, and transparency</a:t>
            </a:r>
          </a:p>
          <a:p>
            <a:pPr marL="457200" indent="-457200">
              <a:buFont typeface="+mj-lt"/>
              <a:buAutoNum type="arabicPeriod"/>
              <a:defRPr/>
            </a:pPr>
            <a:r>
              <a:rPr lang="en-GB" sz="2000" b="1" dirty="0"/>
              <a:t>Purpose limitation</a:t>
            </a:r>
          </a:p>
          <a:p>
            <a:pPr marL="457200" indent="-457200">
              <a:buFont typeface="+mj-lt"/>
              <a:buAutoNum type="arabicPeriod"/>
              <a:defRPr/>
            </a:pPr>
            <a:r>
              <a:rPr lang="en-GB" sz="2000" b="1" dirty="0"/>
              <a:t>Data minimisation</a:t>
            </a:r>
          </a:p>
          <a:p>
            <a:pPr marL="457200" indent="-457200">
              <a:buFont typeface="+mj-lt"/>
              <a:buAutoNum type="arabicPeriod"/>
              <a:defRPr/>
            </a:pPr>
            <a:r>
              <a:rPr lang="en-GB" sz="2000" b="1" dirty="0"/>
              <a:t>Accuracy</a:t>
            </a:r>
          </a:p>
          <a:p>
            <a:pPr marL="457200" indent="-457200">
              <a:buFont typeface="+mj-lt"/>
              <a:buAutoNum type="arabicPeriod"/>
              <a:defRPr/>
            </a:pPr>
            <a:r>
              <a:rPr lang="en-GB" sz="2000" b="1" dirty="0"/>
              <a:t>Storage limitation</a:t>
            </a:r>
          </a:p>
          <a:p>
            <a:pPr marL="457200" indent="-457200">
              <a:buFont typeface="+mj-lt"/>
              <a:buAutoNum type="arabicPeriod"/>
              <a:defRPr/>
            </a:pPr>
            <a:r>
              <a:rPr lang="en-GB" sz="2000" b="1" dirty="0"/>
              <a:t>Integrity and confidentiality</a:t>
            </a:r>
          </a:p>
          <a:p>
            <a:pPr marL="457200" indent="-457200">
              <a:buFont typeface="+mj-lt"/>
              <a:buAutoNum type="arabicPeriod"/>
              <a:defRPr/>
            </a:pPr>
            <a:r>
              <a:rPr lang="en-GB" sz="2000" b="1" dirty="0"/>
              <a:t>Accountability</a:t>
            </a:r>
          </a:p>
        </p:txBody>
      </p:sp>
      <p:sp>
        <p:nvSpPr>
          <p:cNvPr id="4" name="Text Placeholder 3">
            <a:extLst>
              <a:ext uri="{FF2B5EF4-FFF2-40B4-BE49-F238E27FC236}">
                <a16:creationId xmlns:a16="http://schemas.microsoft.com/office/drawing/2014/main" id="{B3148403-EE67-878F-385E-4A5BD15D5558}"/>
              </a:ext>
            </a:extLst>
          </p:cNvPr>
          <p:cNvSpPr>
            <a:spLocks noGrp="1"/>
          </p:cNvSpPr>
          <p:nvPr>
            <p:ph type="body" sz="quarter" idx="13"/>
          </p:nvPr>
        </p:nvSpPr>
        <p:spPr>
          <a:xfrm>
            <a:off x="263352" y="65305"/>
            <a:ext cx="9506272" cy="771407"/>
          </a:xfrm>
        </p:spPr>
        <p:txBody>
          <a:bodyPr>
            <a:normAutofit/>
          </a:bodyPr>
          <a:lstStyle/>
          <a:p>
            <a:r>
              <a:rPr lang="en-GB" sz="3600" dirty="0">
                <a:solidFill>
                  <a:srgbClr val="FFFF00"/>
                </a:solidFill>
              </a:rPr>
              <a:t>What will you discuss with your tutee? - 2</a:t>
            </a:r>
          </a:p>
        </p:txBody>
      </p:sp>
    </p:spTree>
    <p:extLst>
      <p:ext uri="{BB962C8B-B14F-4D97-AF65-F5344CB8AC3E}">
        <p14:creationId xmlns:p14="http://schemas.microsoft.com/office/powerpoint/2010/main" val="1875375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25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25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3">
                                            <p:txEl>
                                              <p:pRg st="4" end="4"/>
                                            </p:txEl>
                                          </p:spTgt>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 calcmode="lin" valueType="num">
                                      <p:cBhvr additive="base">
                                        <p:cTn id="21" dur="25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2" dur="250" fill="hold"/>
                                        <p:tgtEl>
                                          <p:spTgt spid="3">
                                            <p:txEl>
                                              <p:pRg st="5" end="5"/>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25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250" fill="hold"/>
                                        <p:tgtEl>
                                          <p:spTgt spid="3">
                                            <p:txEl>
                                              <p:pRg st="6" end="6"/>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additive="base">
                                        <p:cTn id="29" dur="25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30" dur="250" fill="hold"/>
                                        <p:tgtEl>
                                          <p:spTgt spid="3">
                                            <p:txEl>
                                              <p:pRg st="7" end="7"/>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25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4" dur="250" fill="hold"/>
                                        <p:tgtEl>
                                          <p:spTgt spid="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25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8" dur="250" fill="hold"/>
                                        <p:tgtEl>
                                          <p:spTgt spid="3">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25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2" dur="25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and section slides: Green">
  <a:themeElements>
    <a:clrScheme name="St George's">
      <a:dk1>
        <a:srgbClr val="002B3B"/>
      </a:dk1>
      <a:lt1>
        <a:srgbClr val="F2F2F2"/>
      </a:lt1>
      <a:dk2>
        <a:srgbClr val="008569"/>
      </a:dk2>
      <a:lt2>
        <a:srgbClr val="E7E6E6"/>
      </a:lt2>
      <a:accent1>
        <a:srgbClr val="008569"/>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2.xml><?xml version="1.0" encoding="utf-8"?>
<a:theme xmlns:a="http://schemas.openxmlformats.org/drawingml/2006/main" name="Content slides: Green">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3.xml><?xml version="1.0" encoding="utf-8"?>
<a:theme xmlns:a="http://schemas.openxmlformats.org/drawingml/2006/main" name="TItle and section slides: Blue">
  <a:themeElements>
    <a:clrScheme name="Custom 1">
      <a:dk1>
        <a:srgbClr val="002B3B"/>
      </a:dk1>
      <a:lt1>
        <a:srgbClr val="F2F2F2"/>
      </a:lt1>
      <a:dk2>
        <a:srgbClr val="008569"/>
      </a:dk2>
      <a:lt2>
        <a:srgbClr val="E7E6E6"/>
      </a:lt2>
      <a:accent1>
        <a:srgbClr val="007681"/>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4.xml><?xml version="1.0" encoding="utf-8"?>
<a:theme xmlns:a="http://schemas.openxmlformats.org/drawingml/2006/main" name="Content slides: Blue">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5.xml><?xml version="1.0" encoding="utf-8"?>
<a:theme xmlns:a="http://schemas.openxmlformats.org/drawingml/2006/main" name="1_Content slides: Green">
  <a:themeElements>
    <a:clrScheme name="St Georges 1">
      <a:dk1>
        <a:srgbClr val="002B3B"/>
      </a:dk1>
      <a:lt1>
        <a:srgbClr val="F2F2F2"/>
      </a:lt1>
      <a:dk2>
        <a:srgbClr val="008569"/>
      </a:dk2>
      <a:lt2>
        <a:srgbClr val="E7E6E6"/>
      </a:lt2>
      <a:accent1>
        <a:srgbClr val="007687"/>
      </a:accent1>
      <a:accent2>
        <a:srgbClr val="00A3AD"/>
      </a:accent2>
      <a:accent3>
        <a:srgbClr val="6F5091"/>
      </a:accent3>
      <a:accent4>
        <a:srgbClr val="CF4520"/>
      </a:accent4>
      <a:accent5>
        <a:srgbClr val="FF9E1B"/>
      </a:accent5>
      <a:accent6>
        <a:srgbClr val="280071"/>
      </a:accent6>
      <a:hlink>
        <a:srgbClr val="008569"/>
      </a:hlink>
      <a:folHlink>
        <a:srgbClr val="954F72"/>
      </a:folHlink>
    </a:clrScheme>
    <a:fontScheme name="St George's">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 Georges" id="{C7459C21-F6E5-408C-B10A-D92D50B247E0}" vid="{038CBCEF-A087-4B0E-8DA2-085523AA8064}"/>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C503A93E2F4347852A7910DB2C8F02" ma:contentTypeVersion="10" ma:contentTypeDescription="Create a new document." ma:contentTypeScope="" ma:versionID="b182a9eb8bba2c17fe538a8099c467e6">
  <xsd:schema xmlns:xsd="http://www.w3.org/2001/XMLSchema" xmlns:xs="http://www.w3.org/2001/XMLSchema" xmlns:p="http://schemas.microsoft.com/office/2006/metadata/properties" xmlns:ns2="9578b272-9b7e-4ea0-bddd-5026e68a7dc1" xmlns:ns3="414f1f21-8b3c-429d-ad4f-bfd4cb1ed300" targetNamespace="http://schemas.microsoft.com/office/2006/metadata/properties" ma:root="true" ma:fieldsID="574a66842a753e0aa5e39ebc71423453" ns2:_="" ns3:_="">
    <xsd:import namespace="9578b272-9b7e-4ea0-bddd-5026e68a7dc1"/>
    <xsd:import namespace="414f1f21-8b3c-429d-ad4f-bfd4cb1ed30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78b272-9b7e-4ea0-bddd-5026e68a7d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14f1f21-8b3c-429d-ad4f-bfd4cb1ed30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902335-4C0B-4213-ABA5-71CB303494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78b272-9b7e-4ea0-bddd-5026e68a7dc1"/>
    <ds:schemaRef ds:uri="414f1f21-8b3c-429d-ad4f-bfd4cb1ed3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BF8C4D-F834-4D73-804C-4D5E42CE1F35}">
  <ds:schemaRefs>
    <ds:schemaRef ds:uri="http://schemas.microsoft.com/sharepoint/v3/contenttype/forms"/>
  </ds:schemaRefs>
</ds:datastoreItem>
</file>

<file path=customXml/itemProps3.xml><?xml version="1.0" encoding="utf-8"?>
<ds:datastoreItem xmlns:ds="http://schemas.openxmlformats.org/officeDocument/2006/customXml" ds:itemID="{5074D9C7-F7D7-4620-BC0E-2422D0B64B4E}">
  <ds:schemaRefs>
    <ds:schemaRef ds:uri="9578b272-9b7e-4ea0-bddd-5026e68a7dc1"/>
    <ds:schemaRef ds:uri="http://www.w3.org/XML/1998/namespace"/>
    <ds:schemaRef ds:uri="http://purl.org/dc/terms/"/>
    <ds:schemaRef ds:uri="http://schemas.microsoft.com/office/2006/metadata/properties"/>
    <ds:schemaRef ds:uri="414f1f21-8b3c-429d-ad4f-bfd4cb1ed300"/>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162</TotalTime>
  <Words>1714</Words>
  <Application>Microsoft Office PowerPoint</Application>
  <PresentationFormat>Widescreen</PresentationFormat>
  <Paragraphs>186</Paragraphs>
  <Slides>19</Slides>
  <Notes>6</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19</vt:i4>
      </vt:variant>
    </vt:vector>
  </HeadingPairs>
  <TitlesOfParts>
    <vt:vector size="26" baseType="lpstr">
      <vt:lpstr>Arial</vt:lpstr>
      <vt:lpstr>Calibri</vt:lpstr>
      <vt:lpstr>TItle and section slides: Green</vt:lpstr>
      <vt:lpstr>Content slides: Green</vt:lpstr>
      <vt:lpstr>TItle and section slides: Blue</vt:lpstr>
      <vt:lpstr>Content slides: Blue</vt:lpstr>
      <vt:lpstr>1_Content slides: Green</vt:lpstr>
      <vt:lpstr>MBBS Personal Tutor (PT) Training 2025-26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REPLACE WITH POWERPOINT TITLE</dc:title>
  <dc:creator>Jonathan Appleyard</dc:creator>
  <cp:lastModifiedBy>Lee Rolls</cp:lastModifiedBy>
  <cp:revision>67</cp:revision>
  <dcterms:created xsi:type="dcterms:W3CDTF">2022-04-21T14:06:13Z</dcterms:created>
  <dcterms:modified xsi:type="dcterms:W3CDTF">2025-07-17T13:48:33Z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0x0101005EC503A93E2F4347852A7910DB2C8F02</vt:lpwstr>
  </property>
</Properties>
</file>